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4"/>
    <p:sldMasterId id="2147483708" r:id="rId5"/>
  </p:sldMasterIdLst>
  <p:notesMasterIdLst>
    <p:notesMasterId r:id="rId23"/>
  </p:notesMasterIdLst>
  <p:handoutMasterIdLst>
    <p:handoutMasterId r:id="rId24"/>
  </p:handoutMasterIdLst>
  <p:sldIdLst>
    <p:sldId id="7196" r:id="rId6"/>
    <p:sldId id="7186" r:id="rId7"/>
    <p:sldId id="7188" r:id="rId8"/>
    <p:sldId id="7189" r:id="rId9"/>
    <p:sldId id="7231" r:id="rId10"/>
    <p:sldId id="7192" r:id="rId11"/>
    <p:sldId id="4890" r:id="rId12"/>
    <p:sldId id="7220" r:id="rId13"/>
    <p:sldId id="7187" r:id="rId14"/>
    <p:sldId id="7224" r:id="rId15"/>
    <p:sldId id="7242" r:id="rId16"/>
    <p:sldId id="7197" r:id="rId17"/>
    <p:sldId id="7230" r:id="rId18"/>
    <p:sldId id="7198" r:id="rId19"/>
    <p:sldId id="7178" r:id="rId20"/>
    <p:sldId id="7241" r:id="rId21"/>
    <p:sldId id="7195" r:id="rId22"/>
  </p:sldIdLst>
  <p:sldSz cx="16256000" cy="9144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26DA9"/>
    <a:srgbClr val="1D4F91"/>
    <a:srgbClr val="B93D82"/>
    <a:srgbClr val="BD397F"/>
    <a:srgbClr val="BB2E7D"/>
    <a:srgbClr val="F4C990"/>
    <a:srgbClr val="CDCFDB"/>
    <a:srgbClr val="E8EB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72753" autoAdjust="0"/>
  </p:normalViewPr>
  <p:slideViewPr>
    <p:cSldViewPr snapToGrid="0" showGuides="1">
      <p:cViewPr varScale="1">
        <p:scale>
          <a:sx n="55" d="100"/>
          <a:sy n="55" d="100"/>
        </p:scale>
        <p:origin x="492" y="96"/>
      </p:cViewPr>
      <p:guideLst>
        <p:guide orient="horz" pos="2880"/>
        <p:guide pos="5120"/>
      </p:guideLst>
    </p:cSldViewPr>
  </p:slideViewPr>
  <p:outlineViewPr>
    <p:cViewPr>
      <p:scale>
        <a:sx n="33" d="100"/>
        <a:sy n="33" d="100"/>
      </p:scale>
      <p:origin x="0" y="-13876"/>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80" d="100"/>
          <a:sy n="80" d="100"/>
        </p:scale>
        <p:origin x="19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1ED1F7E9-EE9F-4EAC-9738-25639A81C8AA}" type="datetimeFigureOut">
              <a:rPr lang="en-GB" smtClean="0"/>
              <a:t>07/04/2021</a:t>
            </a:fld>
            <a:endParaRPr lang="en-GB"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F53ABE09-0D43-4644-A857-553AFEF2309C}" type="slidenum">
              <a:rPr lang="en-GB" smtClean="0"/>
              <a:t>‹Nº›</a:t>
            </a:fld>
            <a:endParaRPr lang="en-GB" dirty="0"/>
          </a:p>
        </p:txBody>
      </p:sp>
    </p:spTree>
    <p:extLst>
      <p:ext uri="{BB962C8B-B14F-4D97-AF65-F5344CB8AC3E}">
        <p14:creationId xmlns:p14="http://schemas.microsoft.com/office/powerpoint/2010/main" val="237109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D9BD0DE-58B2-4BE5-9870-8E7FE93CF5D8}" type="datetimeFigureOut">
              <a:rPr lang="en-GB" smtClean="0"/>
              <a:t>07/04/2021</a:t>
            </a:fld>
            <a:endParaRPr lang="en-GB"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D958377-8945-4A29-AA61-C5A798FE2322}" type="slidenum">
              <a:rPr lang="en-GB" smtClean="0"/>
              <a:t>‹Nº›</a:t>
            </a:fld>
            <a:endParaRPr lang="en-GB" dirty="0"/>
          </a:p>
        </p:txBody>
      </p:sp>
    </p:spTree>
    <p:extLst>
      <p:ext uri="{BB962C8B-B14F-4D97-AF65-F5344CB8AC3E}">
        <p14:creationId xmlns:p14="http://schemas.microsoft.com/office/powerpoint/2010/main" val="201257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solidFill>
                <a:schemeClr val="tx2"/>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58377-8945-4A29-AA61-C5A798FE2322}"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000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majority of the Wave A change is focused on our B2B business, as we line up our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behind the executive structure announced earlier this month. The Product Domains that will be re-structuring as part of this initial work include Digital CI (including Auto), BI Targeting and Decisioning Analytics; with the first move to bring the relevant fixed groups from Solutions and the Data Office into the appropriate Product Domains. </a:t>
            </a:r>
            <a:r>
              <a:rPr lang="en-GB" sz="1200" kern="1200" dirty="0">
                <a:solidFill>
                  <a:schemeClr val="tx1"/>
                </a:solidFill>
                <a:effectLst/>
                <a:latin typeface="+mn-lt"/>
                <a:ea typeface="+mn-ea"/>
                <a:cs typeface="+mn-cs"/>
              </a:rPr>
              <a:t>These changes will be a “lift and shift”, with entire teams and sub-units moving from Solutions and the Data Office into Product Domains.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By bringing Solutions and the product teams together under each domain, we will </a:t>
            </a:r>
            <a:r>
              <a:rPr lang="en-GB" sz="1200" kern="1200" dirty="0">
                <a:solidFill>
                  <a:schemeClr val="tx1"/>
                </a:solidFill>
                <a:effectLst/>
                <a:latin typeface="+mn-lt"/>
                <a:ea typeface="+mn-ea"/>
                <a:cs typeface="+mn-cs"/>
              </a:rPr>
              <a:t>have clearer accountabilities and be able to improve our productivity, speed and agility.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10</a:t>
            </a:fld>
            <a:endParaRPr lang="en-GB" dirty="0"/>
          </a:p>
        </p:txBody>
      </p:sp>
    </p:spTree>
    <p:extLst>
      <p:ext uri="{BB962C8B-B14F-4D97-AF65-F5344CB8AC3E}">
        <p14:creationId xmlns:p14="http://schemas.microsoft.com/office/powerpoint/2010/main" val="309748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 – this is what you need to understand.</a:t>
            </a:r>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11</a:t>
            </a:fld>
            <a:endParaRPr lang="en-GB" dirty="0"/>
          </a:p>
        </p:txBody>
      </p:sp>
    </p:spTree>
    <p:extLst>
      <p:ext uri="{BB962C8B-B14F-4D97-AF65-F5344CB8AC3E}">
        <p14:creationId xmlns:p14="http://schemas.microsoft.com/office/powerpoint/2010/main" val="1568820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know the UK&amp;I business has had some challenges over recent years, but we are extremely confident that we are now setting ourselves up for success:</a:t>
            </a: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have a strong, focused leadership team and MD who are taking accountably for the changes to our business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We are looking at this transformation across the full business, with the right breadth and depth, rather than in isolated pockets of change, and with a strong focus on driving the outcomes we need for success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have taken time to </a:t>
            </a:r>
            <a:r>
              <a:rPr lang="en-US" sz="1200" kern="1200" dirty="0" err="1">
                <a:solidFill>
                  <a:schemeClr val="tx1"/>
                </a:solidFill>
                <a:effectLst/>
                <a:latin typeface="+mn-lt"/>
                <a:ea typeface="+mn-ea"/>
                <a:cs typeface="+mn-cs"/>
              </a:rPr>
              <a:t>analyse</a:t>
            </a:r>
            <a:r>
              <a:rPr lang="en-US" sz="1200" kern="1200" dirty="0">
                <a:solidFill>
                  <a:schemeClr val="tx1"/>
                </a:solidFill>
                <a:effectLst/>
                <a:latin typeface="+mn-lt"/>
                <a:ea typeface="+mn-ea"/>
                <a:cs typeface="+mn-cs"/>
              </a:rPr>
              <a:t> and plan the moves with external advice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have global support and the full commitment of our Operating Committee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change is focused around an important strategy of </a:t>
            </a:r>
            <a:r>
              <a:rPr lang="en-US" sz="1200" kern="1200" dirty="0" err="1">
                <a:solidFill>
                  <a:schemeClr val="tx1"/>
                </a:solidFill>
                <a:effectLst/>
                <a:latin typeface="+mn-lt"/>
                <a:ea typeface="+mn-ea"/>
                <a:cs typeface="+mn-cs"/>
              </a:rPr>
              <a:t>prioritising</a:t>
            </a:r>
            <a:r>
              <a:rPr lang="en-US" sz="1200" kern="1200" dirty="0">
                <a:solidFill>
                  <a:schemeClr val="tx1"/>
                </a:solidFill>
                <a:effectLst/>
                <a:latin typeface="+mn-lt"/>
                <a:ea typeface="+mn-ea"/>
                <a:cs typeface="+mn-cs"/>
              </a:rPr>
              <a:t> and aligning our products to our customer’s needs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execution of this change will be undertaken by the business leads, who are the experts in the requirements of their areas. The transformation office will operate in a supporting and enabling capacity.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12</a:t>
            </a:fld>
            <a:endParaRPr lang="en-GB" dirty="0"/>
          </a:p>
        </p:txBody>
      </p:sp>
    </p:spTree>
    <p:extLst>
      <p:ext uri="{BB962C8B-B14F-4D97-AF65-F5344CB8AC3E}">
        <p14:creationId xmlns:p14="http://schemas.microsoft.com/office/powerpoint/2010/main" val="3275778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believe that people are at the heart of who we are. We want you to be united in your passion for breaking new ground, for driving innovation and best practice. Juno will help us fix the issues that currently hold you back and it will help us give you opportunities for growth, as part of a bright, ambitious business that makes a positive impact globally.</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Our work carries great responsibility and how we work is as important as what we do.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13</a:t>
            </a:fld>
            <a:endParaRPr lang="en-GB" dirty="0"/>
          </a:p>
        </p:txBody>
      </p:sp>
    </p:spTree>
    <p:extLst>
      <p:ext uri="{BB962C8B-B14F-4D97-AF65-F5344CB8AC3E}">
        <p14:creationId xmlns:p14="http://schemas.microsoft.com/office/powerpoint/2010/main" val="4059782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How will it feel?</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You’ll be able to come to work with a sense of purpose, shared goals and pride in the work you do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You’ll be able to operate with our customers in mind and be able to feel proud in the knowledge that you are helping them to better the financial lives of people around the country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Our environment will feel energised, ambitious, innovative and easy. Simplified operating processes will allow faster decisions, more opportunities to learn, and a truly agile structure that nurtures open and continuous collaboration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will have a shared purpose and clear goals across the organisation, giving you a clear direction of travel and a culture that’s rich in collaboration and innovation.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14</a:t>
            </a:fld>
            <a:endParaRPr lang="en-GB" dirty="0"/>
          </a:p>
        </p:txBody>
      </p:sp>
    </p:spTree>
    <p:extLst>
      <p:ext uri="{BB962C8B-B14F-4D97-AF65-F5344CB8AC3E}">
        <p14:creationId xmlns:p14="http://schemas.microsoft.com/office/powerpoint/2010/main" val="43890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tx2"/>
                </a:solidFill>
                <a:latin typeface="Arial" panose="020B0604020202020204" pitchFamily="34" charset="0"/>
                <a:cs typeface="Arial" panose="020B0604020202020204" pitchFamily="34" charset="0"/>
              </a:rPr>
              <a:t>Title</a:t>
            </a:r>
            <a:r>
              <a:rPr lang="en-GB" b="1" baseline="0" dirty="0">
                <a:solidFill>
                  <a:schemeClr val="tx2"/>
                </a:solidFill>
                <a:latin typeface="Arial" panose="020B0604020202020204" pitchFamily="34" charset="0"/>
                <a:cs typeface="Arial" panose="020B0604020202020204" pitchFamily="34" charset="0"/>
              </a:rPr>
              <a:t> slide</a:t>
            </a:r>
            <a:r>
              <a:rPr lang="en-GB" b="0" baseline="0" dirty="0">
                <a:solidFill>
                  <a:schemeClr val="tx2"/>
                </a:solidFill>
                <a:latin typeface="Arial" panose="020B0604020202020204" pitchFamily="34" charset="0"/>
                <a:cs typeface="Arial" panose="020B0604020202020204" pitchFamily="34" charset="0"/>
              </a:rPr>
              <a:t> [uses Title Slide (Background Image) layout]</a:t>
            </a:r>
          </a:p>
          <a:p>
            <a:r>
              <a:rPr lang="en-GB" baseline="0" dirty="0">
                <a:solidFill>
                  <a:schemeClr val="tx2"/>
                </a:solidFill>
                <a:latin typeface="Arial" panose="020B0604020202020204" pitchFamily="34" charset="0"/>
                <a:cs typeface="Arial" panose="020B0604020202020204" pitchFamily="34" charset="0"/>
              </a:rPr>
              <a:t>The brand mark and data art graphic on this slide layout are set up at the correct size and position and should not be altered.</a:t>
            </a:r>
          </a:p>
          <a:p>
            <a:endParaRPr lang="en-GB" b="0" baseline="0" dirty="0">
              <a:solidFill>
                <a:schemeClr val="tx2"/>
              </a:solidFill>
              <a:latin typeface="Arial" panose="020B0604020202020204" pitchFamily="34" charset="0"/>
              <a:cs typeface="Arial" panose="020B0604020202020204" pitchFamily="34" charset="0"/>
            </a:endParaRPr>
          </a:p>
          <a:p>
            <a:r>
              <a:rPr lang="en-GB" b="0" dirty="0">
                <a:solidFill>
                  <a:schemeClr val="tx2"/>
                </a:solidFill>
                <a:latin typeface="Arial" panose="020B0604020202020204" pitchFamily="34" charset="0"/>
                <a:cs typeface="Arial" panose="020B0604020202020204" pitchFamily="34" charset="0"/>
              </a:rPr>
              <a:t>The presentation title appears in Arial (Experian</a:t>
            </a:r>
            <a:r>
              <a:rPr lang="en-GB" b="0" baseline="0" dirty="0">
                <a:solidFill>
                  <a:schemeClr val="tx2"/>
                </a:solidFill>
                <a:latin typeface="Arial" panose="020B0604020202020204" pitchFamily="34" charset="0"/>
                <a:cs typeface="Arial" panose="020B0604020202020204" pitchFamily="34" charset="0"/>
              </a:rPr>
              <a:t> Dark Blue); other presentation details should be in Arial (Grey) and separated by a single line space, as shown in this example. It is important to ensure that the title and supporting text is always fully legible on an image background.</a:t>
            </a:r>
          </a:p>
          <a:p>
            <a:endParaRPr lang="en-GB" b="0" baseline="0" dirty="0">
              <a:solidFill>
                <a:schemeClr val="tx2"/>
              </a:solidFill>
              <a:latin typeface="Arial" panose="020B0604020202020204" pitchFamily="34" charset="0"/>
              <a:cs typeface="Arial" panose="020B0604020202020204" pitchFamily="34" charset="0"/>
            </a:endParaRPr>
          </a:p>
          <a:p>
            <a:r>
              <a:rPr lang="en-GB" b="0" baseline="0" dirty="0">
                <a:solidFill>
                  <a:schemeClr val="tx2"/>
                </a:solidFill>
                <a:latin typeface="Arial" panose="020B0604020202020204" pitchFamily="34" charset="0"/>
                <a:cs typeface="Arial" panose="020B0604020202020204" pitchFamily="34" charset="0"/>
              </a:rPr>
              <a:t>The background image has been placed in the slide layout master as a ‘background fill’; this can be edited by right-clicking the background image area and choosing ‘Format Background…’ from the context menu to replace the image. The full-colour brand mark and data art graphic must always appear on a light-coloured background with maximum legibility; image backgrounds should be carefully selected with this in mind.</a:t>
            </a:r>
            <a:endParaRPr lang="en-GB" b="0" dirty="0">
              <a:solidFill>
                <a:schemeClr val="tx2"/>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58377-8945-4A29-AA61-C5A798FE2322}"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75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global crisis we find ourselves in has taken us all by surprise and the pandemic is rightly occupying the thoughts and attention of all of us. The UK&amp;I Executive team is fully committed to everyone’s wellbeing; and at the same time, driving some changes in our business to ensure we can come out of these circumstances – spotting new opportunities, fighting fit and ready to succeed.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Staying focused on the future is going to be critical for us all and whilst we know that many of us have made all kinds of adjustments to our normal day to day activities – settling into home working, managing childcare and other caring responsibilities -  we, as a company, will get through this.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2</a:t>
            </a:fld>
            <a:endParaRPr lang="en-GB" dirty="0"/>
          </a:p>
        </p:txBody>
      </p:sp>
    </p:spTree>
    <p:extLst>
      <p:ext uri="{BB962C8B-B14F-4D97-AF65-F5344CB8AC3E}">
        <p14:creationId xmlns:p14="http://schemas.microsoft.com/office/powerpoint/2010/main" val="420693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priorities at this time are very much </a:t>
            </a:r>
            <a:r>
              <a:rPr lang="en-US" sz="1200" kern="1200" dirty="0" err="1">
                <a:solidFill>
                  <a:schemeClr val="tx1"/>
                </a:solidFill>
                <a:effectLst/>
                <a:latin typeface="+mn-lt"/>
                <a:ea typeface="+mn-ea"/>
                <a:cs typeface="+mn-cs"/>
              </a:rPr>
              <a:t>centred</a:t>
            </a:r>
            <a:r>
              <a:rPr lang="en-US" sz="1200" kern="1200" dirty="0">
                <a:solidFill>
                  <a:schemeClr val="tx1"/>
                </a:solidFill>
                <a:effectLst/>
                <a:latin typeface="+mn-lt"/>
                <a:ea typeface="+mn-ea"/>
                <a:cs typeface="+mn-cs"/>
              </a:rPr>
              <a:t> around the health, well-being and safety of our employees, the financial health of consumers we serve, and the accuracy and integrity of the data we provide to our clients.</a:t>
            </a:r>
          </a:p>
          <a:p>
            <a:r>
              <a:rPr lang="en-US" sz="1200" kern="1200" dirty="0">
                <a:solidFill>
                  <a:schemeClr val="tx1"/>
                </a:solidFill>
                <a:effectLst/>
                <a:latin typeface="+mn-lt"/>
                <a:ea typeface="+mn-ea"/>
                <a:cs typeface="+mn-cs"/>
              </a:rPr>
              <a:t>We know we have some great products that already meet the changing needs of the economy, but we also know that we need to be in an even better place to develop these alongside new offerings to support businesses and individuals in this new world.</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3</a:t>
            </a:fld>
            <a:endParaRPr lang="en-GB" dirty="0"/>
          </a:p>
        </p:txBody>
      </p:sp>
    </p:spTree>
    <p:extLst>
      <p:ext uri="{BB962C8B-B14F-4D97-AF65-F5344CB8AC3E}">
        <p14:creationId xmlns:p14="http://schemas.microsoft.com/office/powerpoint/2010/main" val="211318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start of the financial year, we indicated the direction of travel we will be taking as a business in FY21 and we also explained that we are not going to wait until after this crisis to make the changes we need. We find ourselves in a unique opportunity to put our efforts into accelerating the improvements we had planned, and to drive through the changes we need to make in our infrastructure.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need to make sure we come out of the current circumstances fighting fit and ready to succeed and we want you to understand how we plan to achieve this.</a:t>
            </a: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4</a:t>
            </a:fld>
            <a:endParaRPr lang="en-GB" dirty="0"/>
          </a:p>
        </p:txBody>
      </p:sp>
    </p:spTree>
    <p:extLst>
      <p:ext uri="{BB962C8B-B14F-4D97-AF65-F5344CB8AC3E}">
        <p14:creationId xmlns:p14="http://schemas.microsoft.com/office/powerpoint/2010/main" val="298632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aim is to create a deeply customer and product-focused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one which delivers a seamless experience for our clients and introduces fast, effective innovation into the market.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do this we must become the most efficient and agile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we can be. We must work on our productivity, on our speed; and we need to look at the end-to end way in which we deliver to customers – in effect, our product and technology lifecycle – that starts in designing innovative products by co-creating with our clients, and ends in how we service them throughout our working relationship, giving them the high levels of support they need to be successful.</a:t>
            </a:r>
            <a:endParaRPr lang="en-US" dirty="0">
              <a:effectLst/>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firmly believe that by following this direction, we will put ourselves in the best possible position to provide clear leadership to our clients and industry at a time of considerable change and uncertainty, and ultimately, to bring the UK&amp;I back into profitable and sustainable growth.</a:t>
            </a:r>
          </a:p>
          <a:p>
            <a:endParaRPr lang="en-GB" dirty="0"/>
          </a:p>
        </p:txBody>
      </p:sp>
      <p:sp>
        <p:nvSpPr>
          <p:cNvPr id="4" name="Slide Number Placeholder 3"/>
          <p:cNvSpPr>
            <a:spLocks noGrp="1"/>
          </p:cNvSpPr>
          <p:nvPr>
            <p:ph type="sldNum" sz="quarter" idx="5"/>
          </p:nvPr>
        </p:nvSpPr>
        <p:spPr/>
        <p:txBody>
          <a:bodyPr/>
          <a:lstStyle/>
          <a:p>
            <a:fld id="{5D958377-8945-4A29-AA61-C5A798FE2322}" type="slidenum">
              <a:rPr lang="en-GB" smtClean="0"/>
              <a:t>5</a:t>
            </a:fld>
            <a:endParaRPr lang="en-GB" dirty="0"/>
          </a:p>
        </p:txBody>
      </p:sp>
    </p:spTree>
    <p:extLst>
      <p:ext uri="{BB962C8B-B14F-4D97-AF65-F5344CB8AC3E}">
        <p14:creationId xmlns:p14="http://schemas.microsoft.com/office/powerpoint/2010/main" val="41318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January we have been planning our way forward as a business and we are now starting to pivot into execution so that we can create the flatter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that Jose Luiz described, and we can start the process of moving us towards a more customer focused and product focused business.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Many of our clients are facing challenges of their own, which means that the volume of work we would normally be servicing has reduced. This gives us an ideal opportunity during Q1 to get our business </a:t>
            </a:r>
            <a:r>
              <a:rPr lang="en-US" sz="1200" kern="1200" dirty="0" err="1">
                <a:solidFill>
                  <a:schemeClr val="tx1"/>
                </a:solidFill>
                <a:effectLst/>
                <a:latin typeface="+mn-lt"/>
                <a:ea typeface="+mn-ea"/>
                <a:cs typeface="+mn-cs"/>
              </a:rPr>
              <a:t>organised</a:t>
            </a:r>
            <a:r>
              <a:rPr lang="en-US" sz="1200" kern="1200" dirty="0">
                <a:solidFill>
                  <a:schemeClr val="tx1"/>
                </a:solidFill>
                <a:effectLst/>
                <a:latin typeface="+mn-lt"/>
                <a:ea typeface="+mn-ea"/>
                <a:cs typeface="+mn-cs"/>
              </a:rPr>
              <a:t> in a way that will help us to deliver a seamless experience for our clients and introduce fast, effective innovation into the market - and we can then hit the ground running in Q2.</a:t>
            </a: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6</a:t>
            </a:fld>
            <a:endParaRPr lang="en-GB" dirty="0"/>
          </a:p>
        </p:txBody>
      </p:sp>
    </p:spTree>
    <p:extLst>
      <p:ext uri="{BB962C8B-B14F-4D97-AF65-F5344CB8AC3E}">
        <p14:creationId xmlns:p14="http://schemas.microsoft.com/office/powerpoint/2010/main" val="1987832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creating this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we will be starting a transformation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that over time will touch all areas of our business – this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is called Juno. Some of the changes will be taking place over the coming weeks (referred to as Wave A) and some activities, particularly within our technology estate will take several years. </a:t>
            </a: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7</a:t>
            </a:fld>
            <a:endParaRPr lang="en-GB" dirty="0"/>
          </a:p>
        </p:txBody>
      </p:sp>
    </p:spTree>
    <p:extLst>
      <p:ext uri="{BB962C8B-B14F-4D97-AF65-F5344CB8AC3E}">
        <p14:creationId xmlns:p14="http://schemas.microsoft.com/office/powerpoint/2010/main" val="31719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ambition with this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is to meet our strategic goals and outcomes.</a:t>
            </a: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8</a:t>
            </a:fld>
            <a:endParaRPr lang="en-GB" dirty="0"/>
          </a:p>
        </p:txBody>
      </p:sp>
    </p:spTree>
    <p:extLst>
      <p:ext uri="{BB962C8B-B14F-4D97-AF65-F5344CB8AC3E}">
        <p14:creationId xmlns:p14="http://schemas.microsoft.com/office/powerpoint/2010/main" val="265049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know that we need to adapt. Our customers are telling us that we must be much more responsive to their needs and we must provide much better levels of service. Last year we were challenged internally with </a:t>
            </a:r>
            <a:r>
              <a:rPr lang="en-US" sz="1200" kern="1200" dirty="0">
                <a:solidFill>
                  <a:schemeClr val="tx1"/>
                </a:solidFill>
                <a:effectLst/>
                <a:latin typeface="+mn-lt"/>
                <a:ea typeface="+mn-ea"/>
                <a:cs typeface="+mn-cs"/>
              </a:rPr>
              <a:t>service stability, resilience and our legacy technology estate, whilst externally the tough trading conditions and increased regulatory pressures also impacted our business.</a:t>
            </a: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also know that you want to see change too. People are candidly calling out to be part of a business that is more customer focused, more product focused and an easier place to work. Working efficiently and at pace to deliver great results is just too difficult at the moment. W</a:t>
            </a:r>
            <a:r>
              <a:rPr lang="en-US" sz="1200" kern="1200" dirty="0">
                <a:solidFill>
                  <a:schemeClr val="tx1"/>
                </a:solidFill>
                <a:effectLst/>
                <a:latin typeface="+mn-lt"/>
                <a:ea typeface="+mn-ea"/>
                <a:cs typeface="+mn-cs"/>
              </a:rPr>
              <a:t>e want to be able to improve engagement, create the ‘best’ place to work and most importantly foster career pathways that encourage development for our people.</a:t>
            </a:r>
          </a:p>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9</a:t>
            </a:fld>
            <a:endParaRPr lang="en-GB" dirty="0"/>
          </a:p>
        </p:txBody>
      </p:sp>
    </p:spTree>
    <p:extLst>
      <p:ext uri="{BB962C8B-B14F-4D97-AF65-F5344CB8AC3E}">
        <p14:creationId xmlns:p14="http://schemas.microsoft.com/office/powerpoint/2010/main" val="1103163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6000" y="3271554"/>
            <a:ext cx="8472000" cy="2767452"/>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1655" t="16451"/>
          <a:stretch/>
        </p:blipFill>
        <p:spPr>
          <a:xfrm>
            <a:off x="-6351" y="-1"/>
            <a:ext cx="7557531" cy="2012951"/>
          </a:xfrm>
          <a:prstGeom prst="rect">
            <a:avLst/>
          </a:prstGeom>
        </p:spPr>
      </p:pic>
    </p:spTree>
    <p:extLst>
      <p:ext uri="{BB962C8B-B14F-4D97-AF65-F5344CB8AC3E}">
        <p14:creationId xmlns:p14="http://schemas.microsoft.com/office/powerpoint/2010/main" val="3697053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7837" y="755653"/>
            <a:ext cx="6783383" cy="6085415"/>
          </a:xfrm>
        </p:spPr>
        <p:txBody>
          <a:bodyPr anchor="ctr" anchorCtr="0"/>
          <a:lstStyle>
            <a:lvl1pPr marL="171446" indent="-171446">
              <a:lnSpc>
                <a:spcPct val="95000"/>
              </a:lnSpc>
              <a:spcBef>
                <a:spcPts val="0"/>
              </a:spcBef>
              <a:defRPr sz="2933">
                <a:solidFill>
                  <a:schemeClr val="accent1"/>
                </a:solidFill>
              </a:defRPr>
            </a:lvl1pPr>
            <a:lvl2pPr marL="171446" indent="-171446">
              <a:lnSpc>
                <a:spcPct val="95000"/>
              </a:lnSpc>
              <a:spcBef>
                <a:spcPts val="0"/>
              </a:spcBef>
              <a:buNone/>
              <a:defRPr sz="2933" b="0">
                <a:solidFill>
                  <a:schemeClr val="accent1"/>
                </a:solidFill>
              </a:defRPr>
            </a:lvl2pPr>
            <a:lvl3pPr marL="171446" indent="-171446">
              <a:lnSpc>
                <a:spcPct val="95000"/>
              </a:lnSpc>
              <a:spcBef>
                <a:spcPts val="0"/>
              </a:spcBef>
              <a:buNone/>
              <a:defRPr sz="2933" b="0">
                <a:solidFill>
                  <a:schemeClr val="accent1"/>
                </a:solidFill>
              </a:defRPr>
            </a:lvl3pPr>
            <a:lvl4pPr marL="171446" indent="-171446">
              <a:lnSpc>
                <a:spcPct val="95000"/>
              </a:lnSpc>
              <a:spcBef>
                <a:spcPts val="0"/>
              </a:spcBef>
              <a:buNone/>
              <a:defRPr sz="2933" b="0">
                <a:solidFill>
                  <a:schemeClr val="accent1"/>
                </a:solidFill>
              </a:defRPr>
            </a:lvl4pPr>
            <a:lvl5pPr marL="171446" indent="-171446">
              <a:lnSpc>
                <a:spcPct val="95000"/>
              </a:lnSpc>
              <a:spcBef>
                <a:spcPts val="0"/>
              </a:spcBef>
              <a:buNone/>
              <a:defRPr sz="2933"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7" name="Picture Placeholder 9"/>
          <p:cNvSpPr>
            <a:spLocks noGrp="1"/>
          </p:cNvSpPr>
          <p:nvPr>
            <p:ph type="pic" sz="quarter" idx="13"/>
          </p:nvPr>
        </p:nvSpPr>
        <p:spPr>
          <a:xfrm>
            <a:off x="-17171" y="-6765"/>
            <a:ext cx="7677553"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336779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2" y="-3176"/>
            <a:ext cx="15661219" cy="7708575"/>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3519284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2300" y="2696633"/>
            <a:ext cx="7418917"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8242300" y="704045"/>
            <a:ext cx="7418917"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10" name="Picture Placeholder 9"/>
          <p:cNvSpPr>
            <a:spLocks noGrp="1"/>
          </p:cNvSpPr>
          <p:nvPr>
            <p:ph type="pic" sz="quarter" idx="12"/>
          </p:nvPr>
        </p:nvSpPr>
        <p:spPr>
          <a:xfrm>
            <a:off x="618067" y="755651"/>
            <a:ext cx="6817784" cy="6817783"/>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3368612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067" y="2696633"/>
            <a:ext cx="7418917"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32883" y="704045"/>
            <a:ext cx="7418917"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10" name="Picture Placeholder 9"/>
          <p:cNvSpPr>
            <a:spLocks noGrp="1"/>
          </p:cNvSpPr>
          <p:nvPr>
            <p:ph type="pic" sz="quarter" idx="12"/>
          </p:nvPr>
        </p:nvSpPr>
        <p:spPr>
          <a:xfrm>
            <a:off x="8843433" y="755651"/>
            <a:ext cx="6817784" cy="6817783"/>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737269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999" y="2111999"/>
            <a:ext cx="12488752" cy="4800000"/>
          </a:xfrm>
        </p:spPr>
        <p:txBody>
          <a:bodyPr/>
          <a:lstStyle>
            <a:lvl1pPr>
              <a:defRPr sz="5333"/>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655" t="16451"/>
          <a:stretch/>
        </p:blipFill>
        <p:spPr>
          <a:xfrm>
            <a:off x="-6351" y="-1"/>
            <a:ext cx="7557531" cy="2012951"/>
          </a:xfrm>
          <a:prstGeom prst="rect">
            <a:avLst/>
          </a:prstGeom>
        </p:spPr>
      </p:pic>
    </p:spTree>
    <p:extLst>
      <p:ext uri="{BB962C8B-B14F-4D97-AF65-F5344CB8AC3E}">
        <p14:creationId xmlns:p14="http://schemas.microsoft.com/office/powerpoint/2010/main" val="1571357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07/04/2021</a:t>
            </a:fld>
            <a:endParaRPr lang="en-GB"/>
          </a:p>
        </p:txBody>
      </p:sp>
      <p:sp>
        <p:nvSpPr>
          <p:cNvPr id="4" name="Footer Placeholder 4">
            <a:extLst>
              <a:ext uri="{FF2B5EF4-FFF2-40B4-BE49-F238E27FC236}">
                <a16:creationId xmlns:a16="http://schemas.microsoft.com/office/drawing/2014/main" id="{10BD2495-551F-4735-94FA-14B24082A55D}"/>
              </a:ext>
            </a:extLst>
          </p:cNvPr>
          <p:cNvSpPr>
            <a:spLocks noGrp="1"/>
          </p:cNvSpPr>
          <p:nvPr>
            <p:ph type="ftr" sz="quarter" idx="3"/>
          </p:nvPr>
        </p:nvSpPr>
        <p:spPr>
          <a:xfrm>
            <a:off x="2987749" y="8540157"/>
            <a:ext cx="8152833" cy="288000"/>
          </a:xfrm>
          <a:prstGeom prst="rect">
            <a:avLst/>
          </a:prstGeom>
        </p:spPr>
        <p:txBody>
          <a:bodyPr vert="horz" lIns="0" tIns="0" rIns="0" bIns="0" rtlCol="0" anchor="t" anchorCtr="0">
            <a:noAutofit/>
          </a:bodyPr>
          <a:lstStyle>
            <a:lvl1pPr algn="l">
              <a:defRPr sz="1333">
                <a:solidFill>
                  <a:schemeClr val="accent1"/>
                </a:solidFill>
              </a:defRPr>
            </a:lvl1pPr>
          </a:lstStyle>
          <a:p>
            <a:r>
              <a:rPr lang="en-GB" dirty="0"/>
              <a:t>Private and confidential     Presentation Title</a:t>
            </a:r>
          </a:p>
        </p:txBody>
      </p:sp>
    </p:spTree>
    <p:extLst>
      <p:ext uri="{BB962C8B-B14F-4D97-AF65-F5344CB8AC3E}">
        <p14:creationId xmlns:p14="http://schemas.microsoft.com/office/powerpoint/2010/main" val="2094859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07/04/2021</a:t>
            </a:fld>
            <a:endParaRPr lang="en-GB"/>
          </a:p>
        </p:txBody>
      </p:sp>
    </p:spTree>
    <p:extLst>
      <p:ext uri="{BB962C8B-B14F-4D97-AF65-F5344CB8AC3E}">
        <p14:creationId xmlns:p14="http://schemas.microsoft.com/office/powerpoint/2010/main" val="2068920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1" y="1824567"/>
            <a:ext cx="15440379" cy="6832600"/>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bwMode="auto">
          <a:xfrm>
            <a:off x="1952980" y="300567"/>
            <a:ext cx="13893801" cy="1312592"/>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436780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mage and Quot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6" name="Picture Placeholder 14">
            <a:extLst>
              <a:ext uri="{FF2B5EF4-FFF2-40B4-BE49-F238E27FC236}">
                <a16:creationId xmlns:a16="http://schemas.microsoft.com/office/drawing/2014/main" id="{D3317B34-019C-C54A-8849-CB786FB6BCE1}"/>
              </a:ext>
            </a:extLst>
          </p:cNvPr>
          <p:cNvSpPr>
            <a:spLocks noGrp="1"/>
          </p:cNvSpPr>
          <p:nvPr>
            <p:ph type="pic" sz="quarter" idx="12"/>
          </p:nvPr>
        </p:nvSpPr>
        <p:spPr>
          <a:xfrm>
            <a:off x="-3" y="-3173"/>
            <a:ext cx="11192936" cy="824547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3761787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6000" y="3271554"/>
            <a:ext cx="8472000" cy="2767452"/>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51" y="-1"/>
            <a:ext cx="7557531" cy="2012951"/>
          </a:xfrm>
          <a:prstGeom prst="rect">
            <a:avLst/>
          </a:prstGeom>
        </p:spPr>
      </p:pic>
    </p:spTree>
    <p:extLst>
      <p:ext uri="{BB962C8B-B14F-4D97-AF65-F5344CB8AC3E}">
        <p14:creationId xmlns:p14="http://schemas.microsoft.com/office/powerpoint/2010/main" val="1206591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4001" y="2112136"/>
            <a:ext cx="12488751" cy="1013139"/>
          </a:xfrm>
        </p:spPr>
        <p:txBody>
          <a:bodyPr anchor="t" anchorCtr="0"/>
          <a:lstStyle>
            <a:lvl1pPr algn="l">
              <a:lnSpc>
                <a:spcPct val="90000"/>
              </a:lnSpc>
              <a:defRPr sz="5333"/>
            </a:lvl1pPr>
          </a:lstStyle>
          <a:p>
            <a:r>
              <a:rPr lang="en-US"/>
              <a:t>Click to edit Master title style</a:t>
            </a:r>
            <a:endParaRPr lang="en-GB" dirty="0"/>
          </a:p>
        </p:txBody>
      </p:sp>
      <p:sp>
        <p:nvSpPr>
          <p:cNvPr id="3" name="Subtitle 2"/>
          <p:cNvSpPr>
            <a:spLocks noGrp="1"/>
          </p:cNvSpPr>
          <p:nvPr>
            <p:ph type="subTitle" idx="1"/>
          </p:nvPr>
        </p:nvSpPr>
        <p:spPr>
          <a:xfrm>
            <a:off x="624001" y="3520225"/>
            <a:ext cx="12488751" cy="3120000"/>
          </a:xfrm>
        </p:spPr>
        <p:txBody>
          <a:bodyPr anchor="t" anchorCtr="0"/>
          <a:lstStyle>
            <a:lvl1pPr marL="0" indent="0" algn="l">
              <a:spcBef>
                <a:spcPts val="0"/>
              </a:spcBef>
              <a:buNone/>
              <a:defRPr sz="22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GB" dirty="0"/>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1655" t="16451"/>
          <a:stretch/>
        </p:blipFill>
        <p:spPr>
          <a:xfrm>
            <a:off x="-6351" y="-1"/>
            <a:ext cx="7557531" cy="2012951"/>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548639" y="7641989"/>
            <a:ext cx="3300963" cy="1078288"/>
          </a:xfrm>
          <a:prstGeom prst="rect">
            <a:avLst/>
          </a:prstGeom>
        </p:spPr>
      </p:pic>
    </p:spTree>
    <p:extLst>
      <p:ext uri="{BB962C8B-B14F-4D97-AF65-F5344CB8AC3E}">
        <p14:creationId xmlns:p14="http://schemas.microsoft.com/office/powerpoint/2010/main" val="356720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4001" y="2112136"/>
            <a:ext cx="12488751" cy="1013139"/>
          </a:xfrm>
        </p:spPr>
        <p:txBody>
          <a:bodyPr anchor="t" anchorCtr="0"/>
          <a:lstStyle>
            <a:lvl1pPr algn="l">
              <a:lnSpc>
                <a:spcPct val="90000"/>
              </a:lnSpc>
              <a:defRPr sz="5333"/>
            </a:lvl1pPr>
          </a:lstStyle>
          <a:p>
            <a:r>
              <a:rPr lang="en-US"/>
              <a:t>Click to edit Master title style</a:t>
            </a:r>
            <a:endParaRPr lang="en-GB" dirty="0"/>
          </a:p>
        </p:txBody>
      </p:sp>
      <p:sp>
        <p:nvSpPr>
          <p:cNvPr id="3" name="Subtitle 2"/>
          <p:cNvSpPr>
            <a:spLocks noGrp="1"/>
          </p:cNvSpPr>
          <p:nvPr>
            <p:ph type="subTitle" idx="1"/>
          </p:nvPr>
        </p:nvSpPr>
        <p:spPr>
          <a:xfrm>
            <a:off x="624001" y="3520225"/>
            <a:ext cx="12488751" cy="3120000"/>
          </a:xfrm>
        </p:spPr>
        <p:txBody>
          <a:bodyPr anchor="t" anchorCtr="0"/>
          <a:lstStyle>
            <a:lvl1pPr marL="0" indent="0" algn="l">
              <a:spcBef>
                <a:spcPts val="0"/>
              </a:spcBef>
              <a:buNone/>
              <a:defRPr sz="22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51" y="-1"/>
            <a:ext cx="7557531" cy="2012951"/>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548639" y="7641989"/>
            <a:ext cx="3300963" cy="1078288"/>
          </a:xfrm>
          <a:prstGeom prst="rect">
            <a:avLst/>
          </a:prstGeom>
        </p:spPr>
      </p:pic>
    </p:spTree>
    <p:extLst>
      <p:ext uri="{BB962C8B-B14F-4D97-AF65-F5344CB8AC3E}">
        <p14:creationId xmlns:p14="http://schemas.microsoft.com/office/powerpoint/2010/main" val="3322083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4001" y="2112136"/>
            <a:ext cx="12488751" cy="1013139"/>
          </a:xfrm>
        </p:spPr>
        <p:txBody>
          <a:bodyPr anchor="t" anchorCtr="0"/>
          <a:lstStyle>
            <a:lvl1pPr algn="l">
              <a:lnSpc>
                <a:spcPct val="90000"/>
              </a:lnSpc>
              <a:defRPr sz="5333"/>
            </a:lvl1pPr>
          </a:lstStyle>
          <a:p>
            <a:r>
              <a:rPr lang="en-US"/>
              <a:t>Click to edit Master title style</a:t>
            </a:r>
            <a:endParaRPr lang="en-GB" dirty="0"/>
          </a:p>
        </p:txBody>
      </p:sp>
      <p:sp>
        <p:nvSpPr>
          <p:cNvPr id="3" name="Subtitle 2"/>
          <p:cNvSpPr>
            <a:spLocks noGrp="1"/>
          </p:cNvSpPr>
          <p:nvPr>
            <p:ph type="subTitle" idx="1"/>
          </p:nvPr>
        </p:nvSpPr>
        <p:spPr>
          <a:xfrm>
            <a:off x="624001" y="3520225"/>
            <a:ext cx="12488751" cy="3120000"/>
          </a:xfrm>
        </p:spPr>
        <p:txBody>
          <a:bodyPr anchor="t" anchorCtr="0"/>
          <a:lstStyle>
            <a:lvl1pPr marL="0" indent="0" algn="l">
              <a:spcBef>
                <a:spcPts val="0"/>
              </a:spcBef>
              <a:buNone/>
              <a:defRPr sz="22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1" y="-1"/>
            <a:ext cx="7557531" cy="201295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548639" y="7641989"/>
            <a:ext cx="3300963" cy="1078288"/>
          </a:xfrm>
          <a:prstGeom prst="rect">
            <a:avLst/>
          </a:prstGeom>
        </p:spPr>
      </p:pic>
    </p:spTree>
    <p:extLst>
      <p:ext uri="{BB962C8B-B14F-4D97-AF65-F5344CB8AC3E}">
        <p14:creationId xmlns:p14="http://schemas.microsoft.com/office/powerpoint/2010/main" val="1103787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00" y="3518401"/>
            <a:ext cx="11237801" cy="3635833"/>
          </a:xfrm>
        </p:spPr>
        <p:txBody>
          <a:bodyPr/>
          <a:lstStyle>
            <a:lvl1pPr marL="359824" indent="-359824">
              <a:spcBef>
                <a:spcPts val="2133"/>
              </a:spcBef>
              <a:buFont typeface="+mj-lt"/>
              <a:buAutoNum type="arabicPeriod"/>
              <a:defRPr sz="2267" b="0"/>
            </a:lvl1pPr>
            <a:lvl2pPr marL="359824" indent="0">
              <a:buNone/>
              <a:defRPr sz="2267" b="0"/>
            </a:lvl2pPr>
            <a:lvl3pPr marL="359824" indent="0">
              <a:buNone/>
              <a:defRPr sz="2267" b="0"/>
            </a:lvl3pPr>
            <a:lvl4pPr marL="359824" indent="0">
              <a:buNone/>
              <a:defRPr sz="2267" b="0"/>
            </a:lvl4pPr>
            <a:lvl5pPr marL="359824" indent="0">
              <a:buNone/>
              <a:defRPr sz="226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23999" y="2112000"/>
            <a:ext cx="12488752" cy="1343571"/>
          </a:xfrm>
        </p:spPr>
        <p:txBody>
          <a:bodyPr/>
          <a:lstStyle>
            <a:lvl1pPr>
              <a:defRPr sz="5333"/>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1" y="-1"/>
            <a:ext cx="7557531" cy="2012951"/>
          </a:xfrm>
          <a:prstGeom prst="rect">
            <a:avLst/>
          </a:prstGeom>
        </p:spPr>
      </p:pic>
    </p:spTree>
    <p:extLst>
      <p:ext uri="{BB962C8B-B14F-4D97-AF65-F5344CB8AC3E}">
        <p14:creationId xmlns:p14="http://schemas.microsoft.com/office/powerpoint/2010/main" val="2694799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00" y="2696633"/>
            <a:ext cx="11237801"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Tree>
    <p:extLst>
      <p:ext uri="{BB962C8B-B14F-4D97-AF65-F5344CB8AC3E}">
        <p14:creationId xmlns:p14="http://schemas.microsoft.com/office/powerpoint/2010/main" val="1984220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999" y="2696633"/>
            <a:ext cx="7200000"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6" name="Content Placeholder 2"/>
          <p:cNvSpPr>
            <a:spLocks noGrp="1"/>
          </p:cNvSpPr>
          <p:nvPr>
            <p:ph idx="12"/>
          </p:nvPr>
        </p:nvSpPr>
        <p:spPr>
          <a:xfrm>
            <a:off x="8242302" y="2696633"/>
            <a:ext cx="7418917"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865082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00" y="2696633"/>
            <a:ext cx="7427801"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24000" y="704045"/>
            <a:ext cx="7427801"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8" name="Picture Placeholder 9"/>
          <p:cNvSpPr>
            <a:spLocks noGrp="1"/>
          </p:cNvSpPr>
          <p:nvPr>
            <p:ph type="pic" sz="quarter" idx="14"/>
          </p:nvPr>
        </p:nvSpPr>
        <p:spPr>
          <a:xfrm>
            <a:off x="8595620" y="-6764"/>
            <a:ext cx="7677553" cy="7673629"/>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2379171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3417" y="2696633"/>
            <a:ext cx="7427801"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8233416" y="704045"/>
            <a:ext cx="7427801"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7" name="Picture Placeholder 9"/>
          <p:cNvSpPr>
            <a:spLocks noGrp="1"/>
          </p:cNvSpPr>
          <p:nvPr>
            <p:ph type="pic" sz="quarter" idx="13"/>
          </p:nvPr>
        </p:nvSpPr>
        <p:spPr>
          <a:xfrm>
            <a:off x="-17171" y="-6765"/>
            <a:ext cx="7677553"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25866656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691" y="755653"/>
            <a:ext cx="6783383" cy="6085415"/>
          </a:xfrm>
        </p:spPr>
        <p:txBody>
          <a:bodyPr anchor="ctr" anchorCtr="0"/>
          <a:lstStyle>
            <a:lvl1pPr marL="171446" indent="-171446">
              <a:lnSpc>
                <a:spcPct val="95000"/>
              </a:lnSpc>
              <a:spcBef>
                <a:spcPts val="0"/>
              </a:spcBef>
              <a:defRPr sz="2933">
                <a:solidFill>
                  <a:schemeClr val="accent1"/>
                </a:solidFill>
              </a:defRPr>
            </a:lvl1pPr>
            <a:lvl2pPr marL="171446" indent="-171446">
              <a:lnSpc>
                <a:spcPct val="95000"/>
              </a:lnSpc>
              <a:spcBef>
                <a:spcPts val="0"/>
              </a:spcBef>
              <a:buNone/>
              <a:defRPr sz="2933" b="0">
                <a:solidFill>
                  <a:schemeClr val="accent1"/>
                </a:solidFill>
              </a:defRPr>
            </a:lvl2pPr>
            <a:lvl3pPr marL="171446" indent="-171446">
              <a:lnSpc>
                <a:spcPct val="95000"/>
              </a:lnSpc>
              <a:spcBef>
                <a:spcPts val="0"/>
              </a:spcBef>
              <a:buNone/>
              <a:defRPr sz="2933" b="0">
                <a:solidFill>
                  <a:schemeClr val="accent1"/>
                </a:solidFill>
              </a:defRPr>
            </a:lvl3pPr>
            <a:lvl4pPr marL="171446" indent="-171446">
              <a:lnSpc>
                <a:spcPct val="95000"/>
              </a:lnSpc>
              <a:spcBef>
                <a:spcPts val="0"/>
              </a:spcBef>
              <a:buNone/>
              <a:defRPr sz="2933" b="0">
                <a:solidFill>
                  <a:schemeClr val="accent1"/>
                </a:solidFill>
              </a:defRPr>
            </a:lvl4pPr>
            <a:lvl5pPr marL="171446" indent="-171446">
              <a:lnSpc>
                <a:spcPct val="95000"/>
              </a:lnSpc>
              <a:spcBef>
                <a:spcPts val="0"/>
              </a:spcBef>
              <a:buNone/>
              <a:defRPr sz="2933"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6" name="Picture Placeholder 9"/>
          <p:cNvSpPr>
            <a:spLocks noGrp="1"/>
          </p:cNvSpPr>
          <p:nvPr>
            <p:ph type="pic" sz="quarter" idx="14"/>
          </p:nvPr>
        </p:nvSpPr>
        <p:spPr>
          <a:xfrm>
            <a:off x="8595620" y="-6764"/>
            <a:ext cx="7677553" cy="7673629"/>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1457402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7837" y="755653"/>
            <a:ext cx="6783383" cy="6085415"/>
          </a:xfrm>
        </p:spPr>
        <p:txBody>
          <a:bodyPr anchor="ctr" anchorCtr="0"/>
          <a:lstStyle>
            <a:lvl1pPr marL="171446" indent="-171446">
              <a:lnSpc>
                <a:spcPct val="95000"/>
              </a:lnSpc>
              <a:spcBef>
                <a:spcPts val="0"/>
              </a:spcBef>
              <a:defRPr sz="2933">
                <a:solidFill>
                  <a:schemeClr val="accent1"/>
                </a:solidFill>
              </a:defRPr>
            </a:lvl1pPr>
            <a:lvl2pPr marL="171446" indent="-171446">
              <a:lnSpc>
                <a:spcPct val="95000"/>
              </a:lnSpc>
              <a:spcBef>
                <a:spcPts val="0"/>
              </a:spcBef>
              <a:buNone/>
              <a:defRPr sz="2933" b="0">
                <a:solidFill>
                  <a:schemeClr val="accent1"/>
                </a:solidFill>
              </a:defRPr>
            </a:lvl2pPr>
            <a:lvl3pPr marL="171446" indent="-171446">
              <a:lnSpc>
                <a:spcPct val="95000"/>
              </a:lnSpc>
              <a:spcBef>
                <a:spcPts val="0"/>
              </a:spcBef>
              <a:buNone/>
              <a:defRPr sz="2933" b="0">
                <a:solidFill>
                  <a:schemeClr val="accent1"/>
                </a:solidFill>
              </a:defRPr>
            </a:lvl3pPr>
            <a:lvl4pPr marL="171446" indent="-171446">
              <a:lnSpc>
                <a:spcPct val="95000"/>
              </a:lnSpc>
              <a:spcBef>
                <a:spcPts val="0"/>
              </a:spcBef>
              <a:buNone/>
              <a:defRPr sz="2933" b="0">
                <a:solidFill>
                  <a:schemeClr val="accent1"/>
                </a:solidFill>
              </a:defRPr>
            </a:lvl4pPr>
            <a:lvl5pPr marL="171446" indent="-171446">
              <a:lnSpc>
                <a:spcPct val="95000"/>
              </a:lnSpc>
              <a:spcBef>
                <a:spcPts val="0"/>
              </a:spcBef>
              <a:buNone/>
              <a:defRPr sz="2933"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7" name="Picture Placeholder 9"/>
          <p:cNvSpPr>
            <a:spLocks noGrp="1"/>
          </p:cNvSpPr>
          <p:nvPr>
            <p:ph type="pic" sz="quarter" idx="13"/>
          </p:nvPr>
        </p:nvSpPr>
        <p:spPr>
          <a:xfrm>
            <a:off x="-17171" y="-6765"/>
            <a:ext cx="7677553"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1102098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2" y="-3176"/>
            <a:ext cx="15661219" cy="7708575"/>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Tree>
    <p:extLst>
      <p:ext uri="{BB962C8B-B14F-4D97-AF65-F5344CB8AC3E}">
        <p14:creationId xmlns:p14="http://schemas.microsoft.com/office/powerpoint/2010/main" val="128686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4001" y="2112136"/>
            <a:ext cx="12488751" cy="1013139"/>
          </a:xfrm>
        </p:spPr>
        <p:txBody>
          <a:bodyPr anchor="t" anchorCtr="0"/>
          <a:lstStyle>
            <a:lvl1pPr algn="l">
              <a:lnSpc>
                <a:spcPct val="90000"/>
              </a:lnSpc>
              <a:defRPr sz="5333"/>
            </a:lvl1pPr>
          </a:lstStyle>
          <a:p>
            <a:r>
              <a:rPr lang="en-US"/>
              <a:t>Click to edit Master title style</a:t>
            </a:r>
            <a:endParaRPr lang="en-GB" dirty="0"/>
          </a:p>
        </p:txBody>
      </p:sp>
      <p:sp>
        <p:nvSpPr>
          <p:cNvPr id="3" name="Subtitle 2"/>
          <p:cNvSpPr>
            <a:spLocks noGrp="1"/>
          </p:cNvSpPr>
          <p:nvPr>
            <p:ph type="subTitle" idx="1"/>
          </p:nvPr>
        </p:nvSpPr>
        <p:spPr>
          <a:xfrm>
            <a:off x="624001" y="3520225"/>
            <a:ext cx="12488751" cy="3120000"/>
          </a:xfrm>
        </p:spPr>
        <p:txBody>
          <a:bodyPr anchor="t" anchorCtr="0"/>
          <a:lstStyle>
            <a:lvl1pPr marL="0" indent="0" algn="l">
              <a:spcBef>
                <a:spcPts val="0"/>
              </a:spcBef>
              <a:buNone/>
              <a:defRPr sz="22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1655" t="16451"/>
          <a:stretch/>
        </p:blipFill>
        <p:spPr>
          <a:xfrm>
            <a:off x="-6351" y="-1"/>
            <a:ext cx="7557531" cy="201295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548639" y="7641989"/>
            <a:ext cx="3300963" cy="1078288"/>
          </a:xfrm>
          <a:prstGeom prst="rect">
            <a:avLst/>
          </a:prstGeom>
        </p:spPr>
      </p:pic>
    </p:spTree>
    <p:extLst>
      <p:ext uri="{BB962C8B-B14F-4D97-AF65-F5344CB8AC3E}">
        <p14:creationId xmlns:p14="http://schemas.microsoft.com/office/powerpoint/2010/main" val="1032444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2300" y="2696633"/>
            <a:ext cx="7418917"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8242300" y="704045"/>
            <a:ext cx="7418917"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10" name="Picture Placeholder 9"/>
          <p:cNvSpPr>
            <a:spLocks noGrp="1"/>
          </p:cNvSpPr>
          <p:nvPr>
            <p:ph type="pic" sz="quarter" idx="12"/>
          </p:nvPr>
        </p:nvSpPr>
        <p:spPr>
          <a:xfrm>
            <a:off x="618067" y="755651"/>
            <a:ext cx="6817784" cy="6817783"/>
          </a:xfrm>
          <a:prstGeom prst="roundRect">
            <a:avLst>
              <a:gd name="adj" fmla="val 25482"/>
            </a:avLst>
          </a:pr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4119302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067" y="2696633"/>
            <a:ext cx="7418917"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32883" y="704045"/>
            <a:ext cx="7418917"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sp>
        <p:nvSpPr>
          <p:cNvPr id="10" name="Picture Placeholder 9"/>
          <p:cNvSpPr>
            <a:spLocks noGrp="1"/>
          </p:cNvSpPr>
          <p:nvPr>
            <p:ph type="pic" sz="quarter" idx="12"/>
          </p:nvPr>
        </p:nvSpPr>
        <p:spPr>
          <a:xfrm>
            <a:off x="8843433" y="755651"/>
            <a:ext cx="6817784" cy="6817783"/>
          </a:xfrm>
          <a:prstGeom prst="roundRect">
            <a:avLst>
              <a:gd name="adj" fmla="val 25482"/>
            </a:avLst>
          </a:prstGeom>
        </p:spPr>
        <p:txBody>
          <a:bodyPr/>
          <a:lstStyle/>
          <a:p>
            <a:r>
              <a:rPr lang="en-US" dirty="0"/>
              <a:t>Drag picture to placeholder or click icon to add</a:t>
            </a:r>
            <a:endParaRPr lang="en-GB" dirty="0"/>
          </a:p>
        </p:txBody>
      </p:sp>
    </p:spTree>
    <p:extLst>
      <p:ext uri="{BB962C8B-B14F-4D97-AF65-F5344CB8AC3E}">
        <p14:creationId xmlns:p14="http://schemas.microsoft.com/office/powerpoint/2010/main" val="2947634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999" y="2111999"/>
            <a:ext cx="12488752" cy="4800000"/>
          </a:xfrm>
        </p:spPr>
        <p:txBody>
          <a:bodyPr/>
          <a:lstStyle>
            <a:lvl1pPr>
              <a:defRPr sz="5333"/>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Presentation 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1" y="-1"/>
            <a:ext cx="7557531" cy="2012951"/>
          </a:xfrm>
          <a:prstGeom prst="rect">
            <a:avLst/>
          </a:prstGeom>
        </p:spPr>
      </p:pic>
    </p:spTree>
    <p:extLst>
      <p:ext uri="{BB962C8B-B14F-4D97-AF65-F5344CB8AC3E}">
        <p14:creationId xmlns:p14="http://schemas.microsoft.com/office/powerpoint/2010/main" val="30845271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07/04/2021</a:t>
            </a:fld>
            <a:endParaRPr lang="en-GB" dirty="0"/>
          </a:p>
        </p:txBody>
      </p:sp>
      <p:sp>
        <p:nvSpPr>
          <p:cNvPr id="4" name="Footer Placeholder 3"/>
          <p:cNvSpPr>
            <a:spLocks noGrp="1"/>
          </p:cNvSpPr>
          <p:nvPr>
            <p:ph type="ftr" sz="quarter" idx="11"/>
          </p:nvPr>
        </p:nvSpPr>
        <p:spPr/>
        <p:txBody>
          <a:bodyPr/>
          <a:lstStyle/>
          <a:p>
            <a:r>
              <a:rPr lang="en-GB" dirty="0"/>
              <a:t>Private and confidential     Presentation Title</a:t>
            </a:r>
          </a:p>
        </p:txBody>
      </p:sp>
    </p:spTree>
    <p:extLst>
      <p:ext uri="{BB962C8B-B14F-4D97-AF65-F5344CB8AC3E}">
        <p14:creationId xmlns:p14="http://schemas.microsoft.com/office/powerpoint/2010/main" val="1947583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07/04/2021</a:t>
            </a:fld>
            <a:endParaRPr lang="en-GB" dirty="0"/>
          </a:p>
        </p:txBody>
      </p:sp>
      <p:sp>
        <p:nvSpPr>
          <p:cNvPr id="3" name="Footer Placeholder 2"/>
          <p:cNvSpPr>
            <a:spLocks noGrp="1"/>
          </p:cNvSpPr>
          <p:nvPr>
            <p:ph type="ftr" sz="quarter" idx="11"/>
          </p:nvPr>
        </p:nvSpPr>
        <p:spPr/>
        <p:txBody>
          <a:bodyPr/>
          <a:lstStyle/>
          <a:p>
            <a:r>
              <a:rPr lang="en-GB" dirty="0"/>
              <a:t>Private and confidential     Presentation Title</a:t>
            </a:r>
          </a:p>
        </p:txBody>
      </p:sp>
    </p:spTree>
    <p:extLst>
      <p:ext uri="{BB962C8B-B14F-4D97-AF65-F5344CB8AC3E}">
        <p14:creationId xmlns:p14="http://schemas.microsoft.com/office/powerpoint/2010/main" val="258580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00" y="3518401"/>
            <a:ext cx="11237801" cy="3635833"/>
          </a:xfrm>
        </p:spPr>
        <p:txBody>
          <a:bodyPr/>
          <a:lstStyle>
            <a:lvl1pPr marL="359824" indent="-359824">
              <a:spcBef>
                <a:spcPts val="2133"/>
              </a:spcBef>
              <a:buFont typeface="+mj-lt"/>
              <a:buAutoNum type="arabicPeriod"/>
              <a:defRPr sz="2267" b="0"/>
            </a:lvl1pPr>
            <a:lvl2pPr marL="359824" indent="0">
              <a:buNone/>
              <a:defRPr sz="2267" b="0"/>
            </a:lvl2pPr>
            <a:lvl3pPr marL="359824" indent="0">
              <a:buNone/>
              <a:defRPr sz="2267" b="0"/>
            </a:lvl3pPr>
            <a:lvl4pPr marL="359824" indent="0">
              <a:buNone/>
              <a:defRPr sz="2267" b="0"/>
            </a:lvl4pPr>
            <a:lvl5pPr marL="359824" indent="0">
              <a:buNone/>
              <a:defRPr sz="226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23999" y="2112000"/>
            <a:ext cx="12488752" cy="1343571"/>
          </a:xfrm>
        </p:spPr>
        <p:txBody>
          <a:bodyPr/>
          <a:lstStyle>
            <a:lvl1pPr>
              <a:defRPr sz="5333"/>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1655" t="16451"/>
          <a:stretch/>
        </p:blipFill>
        <p:spPr>
          <a:xfrm>
            <a:off x="-6351" y="-1"/>
            <a:ext cx="7557531" cy="2012951"/>
          </a:xfrm>
          <a:prstGeom prst="rect">
            <a:avLst/>
          </a:prstGeom>
        </p:spPr>
      </p:pic>
    </p:spTree>
    <p:extLst>
      <p:ext uri="{BB962C8B-B14F-4D97-AF65-F5344CB8AC3E}">
        <p14:creationId xmlns:p14="http://schemas.microsoft.com/office/powerpoint/2010/main" val="8861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00" y="2696633"/>
            <a:ext cx="11237801"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14237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999" y="2696633"/>
            <a:ext cx="7200000"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6" name="Content Placeholder 2"/>
          <p:cNvSpPr>
            <a:spLocks noGrp="1"/>
          </p:cNvSpPr>
          <p:nvPr>
            <p:ph idx="12"/>
          </p:nvPr>
        </p:nvSpPr>
        <p:spPr>
          <a:xfrm>
            <a:off x="8242302" y="2696633"/>
            <a:ext cx="7418917"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4602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00" y="2696633"/>
            <a:ext cx="7427801"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24000" y="704045"/>
            <a:ext cx="7427801"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8" name="Picture Placeholder 9"/>
          <p:cNvSpPr>
            <a:spLocks noGrp="1"/>
          </p:cNvSpPr>
          <p:nvPr>
            <p:ph type="pic" sz="quarter" idx="14"/>
          </p:nvPr>
        </p:nvSpPr>
        <p:spPr>
          <a:xfrm>
            <a:off x="8595620" y="-6764"/>
            <a:ext cx="7677553" cy="7673629"/>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364089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3417" y="2696633"/>
            <a:ext cx="7427801"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8233416" y="704045"/>
            <a:ext cx="7427801" cy="1343571"/>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7" name="Picture Placeholder 9"/>
          <p:cNvSpPr>
            <a:spLocks noGrp="1"/>
          </p:cNvSpPr>
          <p:nvPr>
            <p:ph type="pic" sz="quarter" idx="13"/>
          </p:nvPr>
        </p:nvSpPr>
        <p:spPr>
          <a:xfrm>
            <a:off x="-17171" y="-6765"/>
            <a:ext cx="7677553"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44919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691" y="755653"/>
            <a:ext cx="6783383" cy="6085415"/>
          </a:xfrm>
        </p:spPr>
        <p:txBody>
          <a:bodyPr anchor="ctr" anchorCtr="0"/>
          <a:lstStyle>
            <a:lvl1pPr marL="171446" indent="-171446">
              <a:lnSpc>
                <a:spcPct val="95000"/>
              </a:lnSpc>
              <a:spcBef>
                <a:spcPts val="0"/>
              </a:spcBef>
              <a:defRPr sz="2933">
                <a:solidFill>
                  <a:schemeClr val="accent1"/>
                </a:solidFill>
              </a:defRPr>
            </a:lvl1pPr>
            <a:lvl2pPr marL="171446" indent="-171446">
              <a:lnSpc>
                <a:spcPct val="95000"/>
              </a:lnSpc>
              <a:spcBef>
                <a:spcPts val="0"/>
              </a:spcBef>
              <a:buNone/>
              <a:defRPr sz="2933" b="0">
                <a:solidFill>
                  <a:schemeClr val="accent1"/>
                </a:solidFill>
              </a:defRPr>
            </a:lvl2pPr>
            <a:lvl3pPr marL="171446" indent="-171446">
              <a:lnSpc>
                <a:spcPct val="95000"/>
              </a:lnSpc>
              <a:spcBef>
                <a:spcPts val="0"/>
              </a:spcBef>
              <a:buNone/>
              <a:defRPr sz="2933" b="0">
                <a:solidFill>
                  <a:schemeClr val="accent1"/>
                </a:solidFill>
              </a:defRPr>
            </a:lvl3pPr>
            <a:lvl4pPr marL="171446" indent="-171446">
              <a:lnSpc>
                <a:spcPct val="95000"/>
              </a:lnSpc>
              <a:spcBef>
                <a:spcPts val="0"/>
              </a:spcBef>
              <a:buNone/>
              <a:defRPr sz="2933" b="0">
                <a:solidFill>
                  <a:schemeClr val="accent1"/>
                </a:solidFill>
              </a:defRPr>
            </a:lvl4pPr>
            <a:lvl5pPr marL="171446" indent="-171446">
              <a:lnSpc>
                <a:spcPct val="95000"/>
              </a:lnSpc>
              <a:spcBef>
                <a:spcPts val="0"/>
              </a:spcBef>
              <a:buNone/>
              <a:defRPr sz="2933"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6" name="Picture Placeholder 9"/>
          <p:cNvSpPr>
            <a:spLocks noGrp="1"/>
          </p:cNvSpPr>
          <p:nvPr>
            <p:ph type="pic" sz="quarter" idx="14"/>
          </p:nvPr>
        </p:nvSpPr>
        <p:spPr>
          <a:xfrm>
            <a:off x="8595620" y="-6764"/>
            <a:ext cx="7677553" cy="7673629"/>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940999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999" y="704045"/>
            <a:ext cx="15009600" cy="1343571"/>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23999" y="2696633"/>
            <a:ext cx="15009600" cy="48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992255" y="8540157"/>
            <a:ext cx="960000" cy="288000"/>
          </a:xfrm>
          <a:prstGeom prst="rect">
            <a:avLst/>
          </a:prstGeom>
        </p:spPr>
        <p:txBody>
          <a:bodyPr vert="horz" lIns="0" tIns="0" rIns="0" bIns="0" rtlCol="0" anchor="t" anchorCtr="0">
            <a:noAutofit/>
          </a:bodyPr>
          <a:lstStyle>
            <a:lvl1pPr algn="l">
              <a:defRPr sz="1333">
                <a:solidFill>
                  <a:schemeClr val="accent1"/>
                </a:solidFill>
              </a:defRPr>
            </a:lvl1pPr>
          </a:lstStyle>
          <a:p>
            <a:fld id="{DF0D99DE-1A57-4F94-BF2E-C9E87366E124}" type="datetime1">
              <a:rPr lang="en-GB" smtClean="0"/>
              <a:pPr/>
              <a:t>07/04/2021</a:t>
            </a:fld>
            <a:endParaRPr lang="en-GB" dirty="0"/>
          </a:p>
        </p:txBody>
      </p:sp>
      <p:sp>
        <p:nvSpPr>
          <p:cNvPr id="5" name="Footer Placeholder 4"/>
          <p:cNvSpPr>
            <a:spLocks noGrp="1"/>
          </p:cNvSpPr>
          <p:nvPr>
            <p:ph type="ftr" sz="quarter" idx="3"/>
          </p:nvPr>
        </p:nvSpPr>
        <p:spPr>
          <a:xfrm>
            <a:off x="2987749" y="8540157"/>
            <a:ext cx="8152833" cy="288000"/>
          </a:xfrm>
          <a:prstGeom prst="rect">
            <a:avLst/>
          </a:prstGeom>
        </p:spPr>
        <p:txBody>
          <a:bodyPr vert="horz" lIns="0" tIns="0" rIns="0" bIns="0" rtlCol="0" anchor="t" anchorCtr="0">
            <a:noAutofit/>
          </a:bodyPr>
          <a:lstStyle>
            <a:lvl1pPr algn="l">
              <a:defRPr sz="1333">
                <a:solidFill>
                  <a:schemeClr val="accent1"/>
                </a:solidFill>
              </a:defRPr>
            </a:lvl1pPr>
          </a:lstStyle>
          <a:p>
            <a:r>
              <a:rPr lang="en-GB" dirty="0"/>
              <a:t>Private and confidential     Presentation Title</a:t>
            </a:r>
          </a:p>
        </p:txBody>
      </p:sp>
      <p:sp>
        <p:nvSpPr>
          <p:cNvPr id="12" name="TextBox 11"/>
          <p:cNvSpPr txBox="1"/>
          <p:nvPr userDrawn="1"/>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accent1"/>
                </a:solidFill>
              </a:rPr>
              <a:pPr/>
              <a:t>‹Nº›</a:t>
            </a:fld>
            <a:r>
              <a:rPr lang="en-GB" sz="1333" dirty="0">
                <a:solidFill>
                  <a:schemeClr val="accent1"/>
                </a:solidFill>
              </a:rPr>
              <a:t>    </a:t>
            </a:r>
            <a:r>
              <a:rPr lang="en-GB" sz="1333" baseline="0" dirty="0">
                <a:solidFill>
                  <a:schemeClr val="accent1"/>
                </a:solidFill>
              </a:rPr>
              <a:t> </a:t>
            </a:r>
            <a:r>
              <a:rPr lang="en-GB" sz="1333" dirty="0">
                <a:solidFill>
                  <a:schemeClr val="accent1"/>
                </a:solidFill>
              </a:rPr>
              <a:t>© Experian</a:t>
            </a:r>
          </a:p>
        </p:txBody>
      </p:sp>
      <p:pic>
        <p:nvPicPr>
          <p:cNvPr id="14" name="Picture 13"/>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spTree>
    <p:extLst>
      <p:ext uri="{BB962C8B-B14F-4D97-AF65-F5344CB8AC3E}">
        <p14:creationId xmlns:p14="http://schemas.microsoft.com/office/powerpoint/2010/main" val="28116248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707" r:id="rId17"/>
    <p:sldLayoutId id="2147483725" r:id="rId18"/>
  </p:sldLayoutIdLst>
  <p:hf hdr="0"/>
  <p:txStyles>
    <p:titleStyle>
      <a:lvl1pPr algn="l" defTabSz="1219170" rtl="0" eaLnBrk="1" latinLnBrk="0" hangingPunct="1">
        <a:lnSpc>
          <a:spcPct val="90000"/>
        </a:lnSpc>
        <a:spcBef>
          <a:spcPct val="0"/>
        </a:spcBef>
        <a:buNone/>
        <a:defRPr sz="4533" kern="1200">
          <a:solidFill>
            <a:schemeClr val="accent1"/>
          </a:solidFill>
          <a:latin typeface="+mj-lt"/>
          <a:ea typeface="+mj-ea"/>
          <a:cs typeface="+mj-cs"/>
        </a:defRPr>
      </a:lvl1pPr>
    </p:titleStyle>
    <p:bodyStyle>
      <a:lvl1pPr marL="0" indent="0" algn="l" defTabSz="1219170" rtl="0" eaLnBrk="1" latinLnBrk="0" hangingPunct="1">
        <a:lnSpc>
          <a:spcPct val="95000"/>
        </a:lnSpc>
        <a:spcBef>
          <a:spcPts val="1333"/>
        </a:spcBef>
        <a:buFont typeface="Arial" panose="020B0604020202020204" pitchFamily="34" charset="0"/>
        <a:buNone/>
        <a:defRPr sz="2267" kern="1200">
          <a:solidFill>
            <a:schemeClr val="tx1"/>
          </a:solidFill>
          <a:latin typeface="+mn-lt"/>
          <a:ea typeface="+mn-ea"/>
          <a:cs typeface="+mn-cs"/>
        </a:defRPr>
      </a:lvl1pPr>
      <a:lvl2pPr marL="154513" indent="-154513" algn="l" defTabSz="1219170" rtl="0" eaLnBrk="1" latinLnBrk="0" hangingPunct="1">
        <a:lnSpc>
          <a:spcPct val="90000"/>
        </a:lnSpc>
        <a:spcBef>
          <a:spcPts val="1067"/>
        </a:spcBef>
        <a:buClr>
          <a:schemeClr val="tx1"/>
        </a:buClr>
        <a:buSzPct val="110000"/>
        <a:buFont typeface="Arial" panose="020B0604020202020204" pitchFamily="34" charset="0"/>
        <a:buChar char="•"/>
        <a:defRPr sz="2267" b="1" kern="1200">
          <a:solidFill>
            <a:schemeClr val="tx1"/>
          </a:solidFill>
          <a:latin typeface="+mn-lt"/>
          <a:ea typeface="+mn-ea"/>
          <a:cs typeface="+mn-cs"/>
        </a:defRPr>
      </a:lvl2pPr>
      <a:lvl3pPr marL="425440" indent="-260344" algn="l" defTabSz="1219170" rtl="0" eaLnBrk="1" latinLnBrk="0" hangingPunct="1">
        <a:lnSpc>
          <a:spcPct val="90000"/>
        </a:lnSpc>
        <a:spcBef>
          <a:spcPts val="1067"/>
        </a:spcBef>
        <a:buClr>
          <a:schemeClr val="tx1"/>
        </a:buClr>
        <a:buFont typeface="Arial" panose="020B0604020202020204" pitchFamily="34" charset="0"/>
        <a:buChar char="–"/>
        <a:defRPr sz="2267" b="1" kern="1200">
          <a:solidFill>
            <a:schemeClr val="tx1"/>
          </a:solidFill>
          <a:latin typeface="+mn-lt"/>
          <a:ea typeface="+mn-ea"/>
          <a:cs typeface="+mn-cs"/>
        </a:defRPr>
      </a:lvl3pPr>
      <a:lvl4pPr marL="609585" indent="-172796" algn="l" defTabSz="1219170" rtl="0" eaLnBrk="1" latinLnBrk="0" hangingPunct="1">
        <a:lnSpc>
          <a:spcPct val="90000"/>
        </a:lnSpc>
        <a:spcBef>
          <a:spcPts val="1067"/>
        </a:spcBef>
        <a:buClr>
          <a:schemeClr val="tx1"/>
        </a:buClr>
        <a:buSzPct val="110000"/>
        <a:buFont typeface="Arial" panose="020B0604020202020204" pitchFamily="34" charset="0"/>
        <a:buChar char="•"/>
        <a:defRPr sz="2267" b="1" kern="1200">
          <a:solidFill>
            <a:schemeClr val="tx1"/>
          </a:solidFill>
          <a:latin typeface="+mn-lt"/>
          <a:ea typeface="+mn-ea"/>
          <a:cs typeface="+mn-cs"/>
        </a:defRPr>
      </a:lvl4pPr>
      <a:lvl5pPr marL="895328" indent="-259194" algn="l" defTabSz="1219170" rtl="0" eaLnBrk="1" latinLnBrk="0" hangingPunct="1">
        <a:lnSpc>
          <a:spcPct val="90000"/>
        </a:lnSpc>
        <a:spcBef>
          <a:spcPts val="1067"/>
        </a:spcBef>
        <a:buClr>
          <a:schemeClr val="tx1"/>
        </a:buClr>
        <a:buFont typeface="Arial" panose="020B0604020202020204" pitchFamily="34" charset="0"/>
        <a:buChar char="–"/>
        <a:defRPr sz="2267" b="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357">
          <p15:clr>
            <a:srgbClr val="F26B43"/>
          </p15:clr>
        </p15:guide>
        <p15:guide id="28" orient="horz" pos="803">
          <p15:clr>
            <a:srgbClr val="F26B43"/>
          </p15:clr>
        </p15:guide>
        <p15:guide id="29" orient="horz" pos="1274">
          <p15:clr>
            <a:srgbClr val="F26B43"/>
          </p15:clr>
        </p15:guide>
        <p15:guide id="30" orient="horz" pos="3894">
          <p15:clr>
            <a:srgbClr val="F26B43"/>
          </p15:clr>
        </p15:guide>
        <p15:guide id="31" orient="horz" pos="41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999" y="704045"/>
            <a:ext cx="15009600" cy="1343571"/>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23999" y="2696633"/>
            <a:ext cx="15009600" cy="48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992255" y="8540157"/>
            <a:ext cx="960000" cy="288000"/>
          </a:xfrm>
          <a:prstGeom prst="rect">
            <a:avLst/>
          </a:prstGeom>
        </p:spPr>
        <p:txBody>
          <a:bodyPr vert="horz" lIns="0" tIns="0" rIns="0" bIns="0" rtlCol="0" anchor="t" anchorCtr="0">
            <a:noAutofit/>
          </a:bodyPr>
          <a:lstStyle>
            <a:lvl1pPr algn="l">
              <a:defRPr sz="1333">
                <a:solidFill>
                  <a:schemeClr val="accent1"/>
                </a:solidFill>
              </a:defRPr>
            </a:lvl1pPr>
          </a:lstStyle>
          <a:p>
            <a:fld id="{DF0D99DE-1A57-4F94-BF2E-C9E87366E124}" type="datetime1">
              <a:rPr lang="en-GB" smtClean="0"/>
              <a:pPr/>
              <a:t>07/04/2021</a:t>
            </a:fld>
            <a:endParaRPr lang="en-GB" dirty="0"/>
          </a:p>
        </p:txBody>
      </p:sp>
      <p:sp>
        <p:nvSpPr>
          <p:cNvPr id="5" name="Footer Placeholder 4"/>
          <p:cNvSpPr>
            <a:spLocks noGrp="1"/>
          </p:cNvSpPr>
          <p:nvPr>
            <p:ph type="ftr" sz="quarter" idx="3"/>
          </p:nvPr>
        </p:nvSpPr>
        <p:spPr>
          <a:xfrm>
            <a:off x="2987749" y="8540157"/>
            <a:ext cx="8152833" cy="288000"/>
          </a:xfrm>
          <a:prstGeom prst="rect">
            <a:avLst/>
          </a:prstGeom>
        </p:spPr>
        <p:txBody>
          <a:bodyPr vert="horz" lIns="0" tIns="0" rIns="0" bIns="0" rtlCol="0" anchor="t" anchorCtr="0">
            <a:noAutofit/>
          </a:bodyPr>
          <a:lstStyle>
            <a:lvl1pPr algn="l">
              <a:defRPr sz="1333">
                <a:solidFill>
                  <a:schemeClr val="accent1"/>
                </a:solidFill>
              </a:defRPr>
            </a:lvl1pPr>
          </a:lstStyle>
          <a:p>
            <a:r>
              <a:rPr lang="en-GB" dirty="0"/>
              <a:t>Private and confidential     Presentation Title</a:t>
            </a:r>
          </a:p>
        </p:txBody>
      </p:sp>
      <p:sp>
        <p:nvSpPr>
          <p:cNvPr id="12" name="TextBox 11"/>
          <p:cNvSpPr txBox="1"/>
          <p:nvPr userDrawn="1"/>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accent1"/>
                </a:solidFill>
              </a:rPr>
              <a:pPr/>
              <a:t>‹Nº›</a:t>
            </a:fld>
            <a:r>
              <a:rPr lang="en-GB" sz="1333" dirty="0">
                <a:solidFill>
                  <a:schemeClr val="accent1"/>
                </a:solidFill>
              </a:rPr>
              <a:t>    </a:t>
            </a:r>
            <a:r>
              <a:rPr lang="en-GB" sz="1333" baseline="0" dirty="0">
                <a:solidFill>
                  <a:schemeClr val="accent1"/>
                </a:solidFill>
              </a:rPr>
              <a:t> </a:t>
            </a:r>
            <a:r>
              <a:rPr lang="en-GB" sz="1333" dirty="0">
                <a:solidFill>
                  <a:schemeClr val="accent1"/>
                </a:solidFill>
              </a:rPr>
              <a:t>© Experian</a:t>
            </a:r>
          </a:p>
        </p:txBody>
      </p:sp>
      <p:pic>
        <p:nvPicPr>
          <p:cNvPr id="14" name="Picture 13"/>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sp>
        <p:nvSpPr>
          <p:cNvPr id="9" name="Slide Number Placeholder 5"/>
          <p:cNvSpPr>
            <a:spLocks noGrp="1"/>
          </p:cNvSpPr>
          <p:nvPr>
            <p:ph type="sldNum" sz="quarter" idx="4"/>
          </p:nvPr>
        </p:nvSpPr>
        <p:spPr>
          <a:xfrm>
            <a:off x="618067" y="9250956"/>
            <a:ext cx="1440000" cy="288000"/>
          </a:xfrm>
          <a:prstGeom prst="rect">
            <a:avLst/>
          </a:prstGeom>
        </p:spPr>
        <p:txBody>
          <a:bodyPr lIns="0" tIns="0" rIns="0" bIns="0"/>
          <a:lstStyle>
            <a:lvl1pPr>
              <a:defRPr sz="800">
                <a:solidFill>
                  <a:schemeClr val="bg1"/>
                </a:solidFill>
              </a:defRPr>
            </a:lvl1pPr>
          </a:lstStyle>
          <a:p>
            <a:fld id="{EF540DAE-C9AD-4AB7-834A-30F15928ADCF}" type="slidenum">
              <a:rPr lang="en-GB" smtClean="0"/>
              <a:pPr/>
              <a:t>‹Nº›</a:t>
            </a:fld>
            <a:endParaRPr lang="en-GB" dirty="0"/>
          </a:p>
        </p:txBody>
      </p:sp>
    </p:spTree>
    <p:extLst>
      <p:ext uri="{BB962C8B-B14F-4D97-AF65-F5344CB8AC3E}">
        <p14:creationId xmlns:p14="http://schemas.microsoft.com/office/powerpoint/2010/main" val="12878344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hdr="0"/>
  <p:txStyles>
    <p:titleStyle>
      <a:lvl1pPr algn="l" defTabSz="1219170" rtl="0" eaLnBrk="1" latinLnBrk="0" hangingPunct="1">
        <a:lnSpc>
          <a:spcPct val="90000"/>
        </a:lnSpc>
        <a:spcBef>
          <a:spcPct val="0"/>
        </a:spcBef>
        <a:buNone/>
        <a:defRPr sz="4533" kern="1200">
          <a:solidFill>
            <a:schemeClr val="accent1"/>
          </a:solidFill>
          <a:latin typeface="+mj-lt"/>
          <a:ea typeface="+mj-ea"/>
          <a:cs typeface="+mj-cs"/>
        </a:defRPr>
      </a:lvl1pPr>
    </p:titleStyle>
    <p:bodyStyle>
      <a:lvl1pPr marL="0" indent="0" algn="l" defTabSz="1219170" rtl="0" eaLnBrk="1" latinLnBrk="0" hangingPunct="1">
        <a:lnSpc>
          <a:spcPct val="95000"/>
        </a:lnSpc>
        <a:spcBef>
          <a:spcPts val="1333"/>
        </a:spcBef>
        <a:buFont typeface="Arial" panose="020B0604020202020204" pitchFamily="34" charset="0"/>
        <a:buNone/>
        <a:defRPr sz="2267" kern="1200">
          <a:solidFill>
            <a:schemeClr val="tx1"/>
          </a:solidFill>
          <a:latin typeface="+mn-lt"/>
          <a:ea typeface="+mn-ea"/>
          <a:cs typeface="+mn-cs"/>
        </a:defRPr>
      </a:lvl1pPr>
      <a:lvl2pPr marL="154513" indent="-154513" algn="l" defTabSz="1219170" rtl="0" eaLnBrk="1" latinLnBrk="0" hangingPunct="1">
        <a:lnSpc>
          <a:spcPct val="90000"/>
        </a:lnSpc>
        <a:spcBef>
          <a:spcPts val="1067"/>
        </a:spcBef>
        <a:buClr>
          <a:schemeClr val="tx1"/>
        </a:buClr>
        <a:buSzPct val="110000"/>
        <a:buFont typeface="Arial" panose="020B0604020202020204" pitchFamily="34" charset="0"/>
        <a:buChar char="•"/>
        <a:defRPr sz="2267" b="1" kern="1200">
          <a:solidFill>
            <a:schemeClr val="tx1"/>
          </a:solidFill>
          <a:latin typeface="+mn-lt"/>
          <a:ea typeface="+mn-ea"/>
          <a:cs typeface="+mn-cs"/>
        </a:defRPr>
      </a:lvl2pPr>
      <a:lvl3pPr marL="425440" indent="-260344" algn="l" defTabSz="1219170" rtl="0" eaLnBrk="1" latinLnBrk="0" hangingPunct="1">
        <a:lnSpc>
          <a:spcPct val="90000"/>
        </a:lnSpc>
        <a:spcBef>
          <a:spcPts val="1067"/>
        </a:spcBef>
        <a:buClr>
          <a:schemeClr val="tx1"/>
        </a:buClr>
        <a:buFont typeface="Arial" panose="020B0604020202020204" pitchFamily="34" charset="0"/>
        <a:buChar char="–"/>
        <a:defRPr sz="2267" b="1" kern="1200">
          <a:solidFill>
            <a:schemeClr val="tx1"/>
          </a:solidFill>
          <a:latin typeface="+mn-lt"/>
          <a:ea typeface="+mn-ea"/>
          <a:cs typeface="+mn-cs"/>
        </a:defRPr>
      </a:lvl3pPr>
      <a:lvl4pPr marL="609585" indent="-172796" algn="l" defTabSz="1219170" rtl="0" eaLnBrk="1" latinLnBrk="0" hangingPunct="1">
        <a:lnSpc>
          <a:spcPct val="90000"/>
        </a:lnSpc>
        <a:spcBef>
          <a:spcPts val="1067"/>
        </a:spcBef>
        <a:buClr>
          <a:schemeClr val="tx1"/>
        </a:buClr>
        <a:buSzPct val="110000"/>
        <a:buFont typeface="Arial" panose="020B0604020202020204" pitchFamily="34" charset="0"/>
        <a:buChar char="•"/>
        <a:defRPr sz="2267" b="1" kern="1200">
          <a:solidFill>
            <a:schemeClr val="tx1"/>
          </a:solidFill>
          <a:latin typeface="+mn-lt"/>
          <a:ea typeface="+mn-ea"/>
          <a:cs typeface="+mn-cs"/>
        </a:defRPr>
      </a:lvl4pPr>
      <a:lvl5pPr marL="895328" indent="-259194" algn="l" defTabSz="1219170" rtl="0" eaLnBrk="1" latinLnBrk="0" hangingPunct="1">
        <a:lnSpc>
          <a:spcPct val="90000"/>
        </a:lnSpc>
        <a:spcBef>
          <a:spcPts val="1067"/>
        </a:spcBef>
        <a:buClr>
          <a:schemeClr val="tx1"/>
        </a:buClr>
        <a:buFont typeface="Arial" panose="020B0604020202020204" pitchFamily="34" charset="0"/>
        <a:buChar char="–"/>
        <a:defRPr sz="2267" b="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357">
          <p15:clr>
            <a:srgbClr val="F26B43"/>
          </p15:clr>
        </p15:guide>
        <p15:guide id="28" orient="horz" pos="803">
          <p15:clr>
            <a:srgbClr val="F26B43"/>
          </p15:clr>
        </p15:guide>
        <p15:guide id="29" orient="horz" pos="1274">
          <p15:clr>
            <a:srgbClr val="F26B43"/>
          </p15:clr>
        </p15:guide>
        <p15:guide id="30" orient="horz" pos="3894">
          <p15:clr>
            <a:srgbClr val="F26B43"/>
          </p15:clr>
        </p15:guide>
        <p15:guide id="31" orient="horz" pos="41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1.svg"/><Relationship Id="rId3" Type="http://schemas.openxmlformats.org/officeDocument/2006/relationships/tags" Target="../tags/tag14.xml"/><Relationship Id="rId7" Type="http://schemas.openxmlformats.org/officeDocument/2006/relationships/image" Target="../media/image1.emf"/><Relationship Id="rId12" Type="http://schemas.openxmlformats.org/officeDocument/2006/relationships/image" Target="../media/image40.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37.jpeg"/><Relationship Id="rId11" Type="http://schemas.openxmlformats.org/officeDocument/2006/relationships/image" Target="../media/image39.svg"/><Relationship Id="rId5" Type="http://schemas.openxmlformats.org/officeDocument/2006/relationships/notesSlide" Target="../notesSlides/notesSlide12.xml"/><Relationship Id="rId10" Type="http://schemas.openxmlformats.org/officeDocument/2006/relationships/image" Target="../media/image38.png"/><Relationship Id="rId4" Type="http://schemas.openxmlformats.org/officeDocument/2006/relationships/slideLayout" Target="../slideLayouts/slideLayout15.xml"/><Relationship Id="rId9"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6.xml"/><Relationship Id="rId7"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2.jpg"/><Relationship Id="rId11" Type="http://schemas.openxmlformats.org/officeDocument/2006/relationships/image" Target="../media/image44.svg"/><Relationship Id="rId5" Type="http://schemas.openxmlformats.org/officeDocument/2006/relationships/notesSlide" Target="../notesSlides/notesSlide14.xml"/><Relationship Id="rId10" Type="http://schemas.openxmlformats.org/officeDocument/2006/relationships/image" Target="../media/image43.png"/><Relationship Id="rId4" Type="http://schemas.openxmlformats.org/officeDocument/2006/relationships/slideLayout" Target="../slideLayouts/slideLayout15.xml"/><Relationship Id="rId9" Type="http://schemas.openxmlformats.org/officeDocument/2006/relationships/image" Target="../media/image8.emf"/></Relationships>
</file>

<file path=ppt/slides/_rels/slide1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image" Target="../media/image45.jpg"/><Relationship Id="rId4"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www.sli.do/" TargetMode="External"/><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jpeg"/><Relationship Id="rId5" Type="http://schemas.openxmlformats.org/officeDocument/2006/relationships/notesSlide" Target="../notesSlides/notesSlide2.xml"/><Relationship Id="rId4" Type="http://schemas.openxmlformats.org/officeDocument/2006/relationships/slideLayout" Target="../slideLayouts/slideLayout15.xml"/><Relationship Id="rId9" Type="http://schemas.openxmlformats.org/officeDocument/2006/relationships/image" Target="../media/image8.e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4.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jpeg"/><Relationship Id="rId5" Type="http://schemas.openxmlformats.org/officeDocument/2006/relationships/notesSlide" Target="../notesSlides/notesSlide3.xml"/><Relationship Id="rId4" Type="http://schemas.openxmlformats.org/officeDocument/2006/relationships/slideLayout" Target="../slideLayouts/slideLayout15.xml"/><Relationship Id="rId9" Type="http://schemas.openxmlformats.org/officeDocument/2006/relationships/image" Target="../media/image8.e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1.jpeg"/><Relationship Id="rId5" Type="http://schemas.openxmlformats.org/officeDocument/2006/relationships/notesSlide" Target="../notesSlides/notesSlide4.xml"/><Relationship Id="rId4" Type="http://schemas.openxmlformats.org/officeDocument/2006/relationships/slideLayout" Target="../slideLayouts/slideLayout15.xml"/><Relationship Id="rId9"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8.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6.xml"/><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0.xml"/><Relationship Id="rId7" Type="http://schemas.openxmlformats.org/officeDocument/2006/relationships/oleObject" Target="../embeddings/oleObject3.bin"/><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3.jpeg"/><Relationship Id="rId5" Type="http://schemas.openxmlformats.org/officeDocument/2006/relationships/notesSlide" Target="../notesSlides/notesSlide7.xml"/><Relationship Id="rId4" Type="http://schemas.openxmlformats.org/officeDocument/2006/relationships/slideLayout" Target="../slideLayouts/slideLayout15.xml"/><Relationship Id="rId9" Type="http://schemas.openxmlformats.org/officeDocument/2006/relationships/image" Target="../media/image1.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jpe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5.jpg"/><Relationship Id="rId5" Type="http://schemas.openxmlformats.org/officeDocument/2006/relationships/notesSlide" Target="../notesSlides/notesSlide9.xml"/><Relationship Id="rId4" Type="http://schemas.openxmlformats.org/officeDocument/2006/relationships/slideLayout" Target="../slideLayouts/slideLayout15.xml"/><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1D5BA-DDFD-4F38-9A19-90805E972B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32" y="0"/>
            <a:ext cx="16251936" cy="9144000"/>
          </a:xfrm>
          <a:prstGeom prst="rect">
            <a:avLst/>
          </a:prstGeom>
        </p:spPr>
      </p:pic>
      <p:sp>
        <p:nvSpPr>
          <p:cNvPr id="8" name="Rectangle: Single Corner Rounded 7">
            <a:extLst>
              <a:ext uri="{FF2B5EF4-FFF2-40B4-BE49-F238E27FC236}">
                <a16:creationId xmlns:a16="http://schemas.microsoft.com/office/drawing/2014/main" id="{3E0AD429-26C3-4100-9DC3-3B416EA92F36}"/>
              </a:ext>
            </a:extLst>
          </p:cNvPr>
          <p:cNvSpPr/>
          <p:nvPr/>
        </p:nvSpPr>
        <p:spPr>
          <a:xfrm flipV="1">
            <a:off x="-1" y="-2"/>
            <a:ext cx="7463279" cy="8379725"/>
          </a:xfrm>
          <a:prstGeom prst="round1Rect">
            <a:avLst/>
          </a:prstGeom>
          <a:solidFill>
            <a:schemeClr val="accent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49E1CF-406F-4454-8118-EAA87DF387EF}"/>
              </a:ext>
            </a:extLst>
          </p:cNvPr>
          <p:cNvSpPr>
            <a:spLocks noGrp="1"/>
          </p:cNvSpPr>
          <p:nvPr>
            <p:ph idx="4294967295"/>
          </p:nvPr>
        </p:nvSpPr>
        <p:spPr>
          <a:xfrm>
            <a:off x="679890" y="4696594"/>
            <a:ext cx="6501960" cy="6084888"/>
          </a:xfrm>
        </p:spPr>
        <p:txBody>
          <a:bodyPr/>
          <a:lstStyle/>
          <a:p>
            <a:pPr>
              <a:lnSpc>
                <a:spcPct val="100000"/>
              </a:lnSpc>
            </a:pPr>
            <a:r>
              <a:rPr lang="en-US" sz="5400" b="1" dirty="0">
                <a:solidFill>
                  <a:schemeClr val="bg1"/>
                </a:solidFill>
              </a:rPr>
              <a:t>The Juno</a:t>
            </a:r>
          </a:p>
          <a:p>
            <a:pPr>
              <a:lnSpc>
                <a:spcPct val="100000"/>
              </a:lnSpc>
            </a:pPr>
            <a:r>
              <a:rPr lang="en-US" sz="5400" b="1" dirty="0" err="1">
                <a:solidFill>
                  <a:schemeClr val="bg1"/>
                </a:solidFill>
              </a:rPr>
              <a:t>Programme</a:t>
            </a:r>
            <a:br>
              <a:rPr lang="en-US" sz="3200" dirty="0">
                <a:solidFill>
                  <a:schemeClr val="bg2"/>
                </a:solidFill>
              </a:rPr>
            </a:br>
            <a:endParaRPr lang="en-US" sz="3200" dirty="0">
              <a:solidFill>
                <a:schemeClr val="bg2"/>
              </a:solidFill>
            </a:endParaRPr>
          </a:p>
        </p:txBody>
      </p:sp>
      <p:pic>
        <p:nvPicPr>
          <p:cNvPr id="9" name="Picture 8">
            <a:extLst>
              <a:ext uri="{FF2B5EF4-FFF2-40B4-BE49-F238E27FC236}">
                <a16:creationId xmlns:a16="http://schemas.microsoft.com/office/drawing/2014/main" id="{11A90166-BE73-43CA-9CF7-FCB44D956604}"/>
              </a:ext>
            </a:extLst>
          </p:cNvPr>
          <p:cNvPicPr>
            <a:picLocks noChangeAspect="1"/>
          </p:cNvPicPr>
          <p:nvPr/>
        </p:nvPicPr>
        <p:blipFill>
          <a:blip r:embed="rId4" cstate="screen">
            <a:lum bright="100000"/>
            <a:extLst>
              <a:ext uri="{28A0092B-C50C-407E-A947-70E740481C1C}">
                <a14:useLocalDpi xmlns:a14="http://schemas.microsoft.com/office/drawing/2010/main"/>
              </a:ext>
            </a:extLst>
          </a:blip>
          <a:stretch>
            <a:fillRect/>
          </a:stretch>
        </p:blipFill>
        <p:spPr>
          <a:xfrm>
            <a:off x="770621" y="1404962"/>
            <a:ext cx="3300963" cy="1078288"/>
          </a:xfrm>
          <a:prstGeom prst="rect">
            <a:avLst/>
          </a:prstGeom>
        </p:spPr>
      </p:pic>
      <p:sp>
        <p:nvSpPr>
          <p:cNvPr id="10" name="Oval 9">
            <a:extLst>
              <a:ext uri="{FF2B5EF4-FFF2-40B4-BE49-F238E27FC236}">
                <a16:creationId xmlns:a16="http://schemas.microsoft.com/office/drawing/2014/main" id="{17AAC8C2-6BE2-471B-8D00-AAE043B61702}"/>
              </a:ext>
            </a:extLst>
          </p:cNvPr>
          <p:cNvSpPr/>
          <p:nvPr/>
        </p:nvSpPr>
        <p:spPr>
          <a:xfrm>
            <a:off x="679890" y="3337390"/>
            <a:ext cx="1189853" cy="1189853"/>
          </a:xfrm>
          <a:prstGeom prst="ellipse">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D102A425-B964-4A3A-AFD3-B512FF9D3CB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872" y="3620372"/>
            <a:ext cx="623887" cy="623887"/>
          </a:xfrm>
          <a:prstGeom prst="rect">
            <a:avLst/>
          </a:prstGeom>
        </p:spPr>
      </p:pic>
    </p:spTree>
    <p:extLst>
      <p:ext uri="{BB962C8B-B14F-4D97-AF65-F5344CB8AC3E}">
        <p14:creationId xmlns:p14="http://schemas.microsoft.com/office/powerpoint/2010/main" val="38123484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156">
            <a:extLst>
              <a:ext uri="{FF2B5EF4-FFF2-40B4-BE49-F238E27FC236}">
                <a16:creationId xmlns:a16="http://schemas.microsoft.com/office/drawing/2014/main" id="{5D14E95F-57C7-5747-B953-BDC62DA18023}"/>
              </a:ext>
            </a:extLst>
          </p:cNvPr>
          <p:cNvSpPr/>
          <p:nvPr/>
        </p:nvSpPr>
        <p:spPr bwMode="gray">
          <a:xfrm>
            <a:off x="8760640" y="3007353"/>
            <a:ext cx="1584000" cy="1618307"/>
          </a:xfrm>
          <a:prstGeom prst="roundRect">
            <a:avLst/>
          </a:prstGeom>
          <a:solidFill>
            <a:schemeClr val="accent3"/>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0" rIns="36000" bIns="36000" numCol="1" spcCol="0" rtlCol="0" fromWordArt="0" anchor="t" anchorCtr="0" forceAA="0" compatLnSpc="1">
            <a:prstTxWarp prst="textNoShape">
              <a:avLst/>
            </a:prstTxWarp>
            <a:noAutofit/>
          </a:bodyPr>
          <a:lstStyle/>
          <a:p>
            <a:pPr marL="0" indent="0" algn="ctr">
              <a:buNone/>
            </a:pPr>
            <a:r>
              <a:rPr lang="en-GB" sz="1600" b="1" dirty="0">
                <a:solidFill>
                  <a:srgbClr val="FFFFFF"/>
                </a:solidFill>
              </a:rPr>
              <a:t>Digital CI, BI</a:t>
            </a:r>
          </a:p>
        </p:txBody>
      </p:sp>
      <p:sp>
        <p:nvSpPr>
          <p:cNvPr id="158" name="Rounded Rectangle 157">
            <a:extLst>
              <a:ext uri="{FF2B5EF4-FFF2-40B4-BE49-F238E27FC236}">
                <a16:creationId xmlns:a16="http://schemas.microsoft.com/office/drawing/2014/main" id="{2D5CC043-1F6F-E049-8BE2-20F80B5E7AAF}"/>
              </a:ext>
            </a:extLst>
          </p:cNvPr>
          <p:cNvSpPr/>
          <p:nvPr/>
        </p:nvSpPr>
        <p:spPr bwMode="gray">
          <a:xfrm>
            <a:off x="10491501" y="3007353"/>
            <a:ext cx="1584000" cy="1618307"/>
          </a:xfrm>
          <a:prstGeom prst="roundRect">
            <a:avLst/>
          </a:prstGeom>
          <a:solidFill>
            <a:schemeClr val="accent3"/>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0" rIns="36000" bIns="36000" numCol="1" spcCol="0" rtlCol="0" fromWordArt="0" anchor="t" anchorCtr="0" forceAA="0" compatLnSpc="1">
            <a:prstTxWarp prst="textNoShape">
              <a:avLst/>
            </a:prstTxWarp>
            <a:noAutofit/>
          </a:bodyPr>
          <a:lstStyle/>
          <a:p>
            <a:pPr marL="0" indent="0" algn="ctr">
              <a:buNone/>
            </a:pPr>
            <a:r>
              <a:rPr lang="en-GB" sz="1600" b="1" dirty="0">
                <a:solidFill>
                  <a:srgbClr val="FFFFFF"/>
                </a:solidFill>
              </a:rPr>
              <a:t>ID&amp;F, DA </a:t>
            </a:r>
            <a:r>
              <a:rPr lang="en-GB" b="1" dirty="0">
                <a:solidFill>
                  <a:srgbClr val="FFFFFF"/>
                </a:solidFill>
              </a:rPr>
              <a:t>Software</a:t>
            </a:r>
            <a:r>
              <a:rPr lang="en-GB" sz="1600" b="1" dirty="0">
                <a:solidFill>
                  <a:srgbClr val="FFFFFF"/>
                </a:solidFill>
              </a:rPr>
              <a:t> and Analytics </a:t>
            </a:r>
            <a:r>
              <a:rPr lang="en-GB" sz="1600" b="1" dirty="0" err="1">
                <a:solidFill>
                  <a:srgbClr val="FFFFFF"/>
                </a:solidFill>
              </a:rPr>
              <a:t>CoE</a:t>
            </a:r>
            <a:endParaRPr lang="en-GB" sz="1600" b="1" dirty="0">
              <a:solidFill>
                <a:srgbClr val="FFFFFF"/>
              </a:solidFill>
            </a:endParaRPr>
          </a:p>
        </p:txBody>
      </p:sp>
      <p:sp>
        <p:nvSpPr>
          <p:cNvPr id="159" name="Rounded Rectangle 158">
            <a:extLst>
              <a:ext uri="{FF2B5EF4-FFF2-40B4-BE49-F238E27FC236}">
                <a16:creationId xmlns:a16="http://schemas.microsoft.com/office/drawing/2014/main" id="{40AF3C41-5896-9048-824E-1C5DB16B2772}"/>
              </a:ext>
            </a:extLst>
          </p:cNvPr>
          <p:cNvSpPr/>
          <p:nvPr/>
        </p:nvSpPr>
        <p:spPr bwMode="gray">
          <a:xfrm>
            <a:off x="12222362" y="3007353"/>
            <a:ext cx="1584000" cy="1618307"/>
          </a:xfrm>
          <a:prstGeom prst="roundRect">
            <a:avLst/>
          </a:prstGeom>
          <a:solidFill>
            <a:schemeClr val="accent3"/>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0" rIns="36000" bIns="36000" numCol="1" spcCol="0" rtlCol="0" fromWordArt="0" anchor="t" anchorCtr="0" forceAA="0" compatLnSpc="1">
            <a:prstTxWarp prst="textNoShape">
              <a:avLst/>
            </a:prstTxWarp>
            <a:noAutofit/>
          </a:bodyPr>
          <a:lstStyle/>
          <a:p>
            <a:pPr marL="0" indent="0" algn="ctr">
              <a:buNone/>
            </a:pPr>
            <a:r>
              <a:rPr lang="en-GB" sz="1600" b="1" dirty="0">
                <a:solidFill>
                  <a:srgbClr val="FFFFFF"/>
                </a:solidFill>
              </a:rPr>
              <a:t>Targeting</a:t>
            </a:r>
          </a:p>
        </p:txBody>
      </p:sp>
      <p:sp>
        <p:nvSpPr>
          <p:cNvPr id="163" name="Rounded Rectangle 162">
            <a:extLst>
              <a:ext uri="{FF2B5EF4-FFF2-40B4-BE49-F238E27FC236}">
                <a16:creationId xmlns:a16="http://schemas.microsoft.com/office/drawing/2014/main" id="{5F2B2D35-8C69-E045-A28E-245BDA30C4F6}"/>
              </a:ext>
            </a:extLst>
          </p:cNvPr>
          <p:cNvSpPr/>
          <p:nvPr/>
        </p:nvSpPr>
        <p:spPr bwMode="gray">
          <a:xfrm>
            <a:off x="13953223" y="3007353"/>
            <a:ext cx="1584000" cy="1618307"/>
          </a:xfrm>
          <a:prstGeom prst="roundRect">
            <a:avLst>
              <a:gd name="adj" fmla="val 13739"/>
            </a:avLst>
          </a:prstGeom>
          <a:solidFill>
            <a:schemeClr val="accent3"/>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0" rIns="36000" bIns="36000" numCol="1" spcCol="0" rtlCol="0" fromWordArt="0" anchor="t" anchorCtr="0" forceAA="0" compatLnSpc="1">
            <a:prstTxWarp prst="textNoShape">
              <a:avLst/>
            </a:prstTxWarp>
            <a:noAutofit/>
          </a:bodyPr>
          <a:lstStyle/>
          <a:p>
            <a:pPr lvl="0" algn="ctr"/>
            <a:r>
              <a:rPr lang="en-GB" sz="1600" b="1" dirty="0">
                <a:solidFill>
                  <a:srgbClr val="FFFFFF"/>
                </a:solidFill>
              </a:rPr>
              <a:t>EDQ </a:t>
            </a:r>
            <a:br>
              <a:rPr lang="en-GB" sz="1600" b="1" dirty="0">
                <a:solidFill>
                  <a:srgbClr val="FFFFFF"/>
                </a:solidFill>
              </a:rPr>
            </a:br>
            <a:r>
              <a:rPr lang="en-GB" sz="1400" b="1" dirty="0">
                <a:solidFill>
                  <a:srgbClr val="FFFFFF"/>
                </a:solidFill>
              </a:rPr>
              <a:t>Transition </a:t>
            </a:r>
            <a:br>
              <a:rPr lang="en-GB" sz="1400" b="1" dirty="0">
                <a:solidFill>
                  <a:srgbClr val="FFFFFF"/>
                </a:solidFill>
              </a:rPr>
            </a:br>
            <a:r>
              <a:rPr lang="en-GB" sz="1400" b="1" dirty="0">
                <a:solidFill>
                  <a:srgbClr val="FFFFFF"/>
                </a:solidFill>
              </a:rPr>
              <a:t>to Global</a:t>
            </a:r>
            <a:endParaRPr lang="en-GB" sz="1600" b="1" dirty="0">
              <a:solidFill>
                <a:srgbClr val="FFFFFF"/>
              </a:solidFill>
            </a:endParaRPr>
          </a:p>
        </p:txBody>
      </p:sp>
      <p:sp>
        <p:nvSpPr>
          <p:cNvPr id="55" name="Oval 54">
            <a:extLst>
              <a:ext uri="{FF2B5EF4-FFF2-40B4-BE49-F238E27FC236}">
                <a16:creationId xmlns:a16="http://schemas.microsoft.com/office/drawing/2014/main" id="{B93913FB-245D-5641-B5FC-DD49D034F744}"/>
              </a:ext>
            </a:extLst>
          </p:cNvPr>
          <p:cNvSpPr/>
          <p:nvPr/>
        </p:nvSpPr>
        <p:spPr>
          <a:xfrm>
            <a:off x="9110972" y="2374444"/>
            <a:ext cx="883337" cy="883337"/>
          </a:xfrm>
          <a:prstGeom prst="ellipse">
            <a:avLst/>
          </a:prstGeom>
          <a:solidFill>
            <a:schemeClr val="accent3">
              <a:lumMod val="7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37C395BF-66E8-6949-A83C-FA27B2CC37C2}"/>
              </a:ext>
            </a:extLst>
          </p:cNvPr>
          <p:cNvSpPr/>
          <p:nvPr/>
        </p:nvSpPr>
        <p:spPr>
          <a:xfrm>
            <a:off x="10841833" y="2367199"/>
            <a:ext cx="883337" cy="883337"/>
          </a:xfrm>
          <a:prstGeom prst="ellipse">
            <a:avLst/>
          </a:prstGeom>
          <a:solidFill>
            <a:schemeClr val="accent3">
              <a:lumMod val="7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1A385C3-13AC-CF41-B788-3F9918142608}"/>
              </a:ext>
            </a:extLst>
          </p:cNvPr>
          <p:cNvSpPr/>
          <p:nvPr/>
        </p:nvSpPr>
        <p:spPr>
          <a:xfrm>
            <a:off x="12572694" y="2398717"/>
            <a:ext cx="883337" cy="883337"/>
          </a:xfrm>
          <a:prstGeom prst="ellipse">
            <a:avLst/>
          </a:prstGeom>
          <a:solidFill>
            <a:schemeClr val="accent3">
              <a:lumMod val="7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3E0B590B-99CC-8A43-9BF0-4407DC902AD1}"/>
              </a:ext>
            </a:extLst>
          </p:cNvPr>
          <p:cNvSpPr/>
          <p:nvPr/>
        </p:nvSpPr>
        <p:spPr>
          <a:xfrm>
            <a:off x="14303555" y="2405517"/>
            <a:ext cx="883337" cy="883337"/>
          </a:xfrm>
          <a:prstGeom prst="ellipse">
            <a:avLst/>
          </a:prstGeom>
          <a:solidFill>
            <a:schemeClr val="accent3">
              <a:lumMod val="7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4F1552-0FB5-4ECD-8799-74571905EEA4}"/>
              </a:ext>
            </a:extLst>
          </p:cNvPr>
          <p:cNvSpPr>
            <a:spLocks noGrp="1"/>
          </p:cNvSpPr>
          <p:nvPr>
            <p:ph type="title"/>
          </p:nvPr>
        </p:nvSpPr>
        <p:spPr>
          <a:xfrm>
            <a:off x="623999" y="704045"/>
            <a:ext cx="15457514" cy="1343571"/>
          </a:xfrm>
        </p:spPr>
        <p:txBody>
          <a:bodyPr/>
          <a:lstStyle/>
          <a:p>
            <a:r>
              <a:rPr lang="en-GB" b="1" dirty="0"/>
              <a:t>Wave A will start to move us towards a model that aligns all the product teams to the product domains</a:t>
            </a:r>
            <a:endParaRPr lang="en-US" b="1" dirty="0"/>
          </a:p>
        </p:txBody>
      </p:sp>
      <p:sp>
        <p:nvSpPr>
          <p:cNvPr id="101" name="Title 4">
            <a:extLst>
              <a:ext uri="{FF2B5EF4-FFF2-40B4-BE49-F238E27FC236}">
                <a16:creationId xmlns:a16="http://schemas.microsoft.com/office/drawing/2014/main" id="{C4B58B11-857D-4D48-872C-7DE9E011EC7E}"/>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US" sz="1600" dirty="0">
                <a:solidFill>
                  <a:schemeClr val="bg1"/>
                </a:solidFill>
              </a:rPr>
              <a:t>TRANSFORMATION </a:t>
            </a:r>
          </a:p>
        </p:txBody>
      </p:sp>
      <p:sp>
        <p:nvSpPr>
          <p:cNvPr id="122" name="Date Placeholder 2">
            <a:extLst>
              <a:ext uri="{FF2B5EF4-FFF2-40B4-BE49-F238E27FC236}">
                <a16:creationId xmlns:a16="http://schemas.microsoft.com/office/drawing/2014/main" id="{4599A6B1-105E-4E2E-8436-61AA984AAB91}"/>
              </a:ext>
            </a:extLst>
          </p:cNvPr>
          <p:cNvSpPr>
            <a:spLocks noGrp="1"/>
          </p:cNvSpPr>
          <p:nvPr>
            <p:ph type="dt" sz="half" idx="10"/>
          </p:nvPr>
        </p:nvSpPr>
        <p:spPr>
          <a:xfrm>
            <a:off x="1992255" y="8540157"/>
            <a:ext cx="960000" cy="288000"/>
          </a:xfrm>
        </p:spPr>
        <p:txBody>
          <a:bodyPr/>
          <a:lstStyle/>
          <a:p>
            <a:fld id="{12B4AD11-B37F-49CE-A271-259CFDDDB0BC}" type="datetime1">
              <a:rPr lang="en-GB" smtClean="0"/>
              <a:t>07/04/2021</a:t>
            </a:fld>
            <a:endParaRPr lang="en-GB" dirty="0"/>
          </a:p>
        </p:txBody>
      </p:sp>
      <p:sp>
        <p:nvSpPr>
          <p:cNvPr id="124" name="Footer Placeholder 4">
            <a:extLst>
              <a:ext uri="{FF2B5EF4-FFF2-40B4-BE49-F238E27FC236}">
                <a16:creationId xmlns:a16="http://schemas.microsoft.com/office/drawing/2014/main" id="{06DA9A8D-F1E6-4527-99D7-9C8FC4B72E66}"/>
              </a:ext>
            </a:extLst>
          </p:cNvPr>
          <p:cNvSpPr txBox="1">
            <a:spLocks/>
          </p:cNvSpPr>
          <p:nvPr/>
        </p:nvSpPr>
        <p:spPr>
          <a:xfrm>
            <a:off x="2987749" y="8540157"/>
            <a:ext cx="8152833"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Private and confidential     Leadership Group Update</a:t>
            </a:r>
          </a:p>
        </p:txBody>
      </p:sp>
      <p:sp>
        <p:nvSpPr>
          <p:cNvPr id="126" name="Rectangle: Rounded Corners 1">
            <a:extLst>
              <a:ext uri="{FF2B5EF4-FFF2-40B4-BE49-F238E27FC236}">
                <a16:creationId xmlns:a16="http://schemas.microsoft.com/office/drawing/2014/main" id="{FC552611-A1FC-8F45-9265-52EAA1B069B3}"/>
              </a:ext>
            </a:extLst>
          </p:cNvPr>
          <p:cNvSpPr/>
          <p:nvPr/>
        </p:nvSpPr>
        <p:spPr>
          <a:xfrm>
            <a:off x="888535" y="2525295"/>
            <a:ext cx="6606825" cy="3456000"/>
          </a:xfrm>
          <a:prstGeom prst="roundRect">
            <a:avLst>
              <a:gd name="adj" fmla="val 7156"/>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ounded Rectangle 127">
            <a:extLst>
              <a:ext uri="{FF2B5EF4-FFF2-40B4-BE49-F238E27FC236}">
                <a16:creationId xmlns:a16="http://schemas.microsoft.com/office/drawing/2014/main" id="{0EACAA3F-73B9-BB4B-B7DB-56CF731CAA57}"/>
              </a:ext>
            </a:extLst>
          </p:cNvPr>
          <p:cNvSpPr/>
          <p:nvPr/>
        </p:nvSpPr>
        <p:spPr bwMode="gray">
          <a:xfrm>
            <a:off x="1104045" y="328205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Development,  Delivery and Testing</a:t>
            </a:r>
          </a:p>
        </p:txBody>
      </p:sp>
      <p:sp>
        <p:nvSpPr>
          <p:cNvPr id="129" name="Rounded Rectangle 128">
            <a:extLst>
              <a:ext uri="{FF2B5EF4-FFF2-40B4-BE49-F238E27FC236}">
                <a16:creationId xmlns:a16="http://schemas.microsoft.com/office/drawing/2014/main" id="{DB144415-7D13-8D45-82F1-D7771F84DB3D}"/>
              </a:ext>
            </a:extLst>
          </p:cNvPr>
          <p:cNvSpPr/>
          <p:nvPr/>
        </p:nvSpPr>
        <p:spPr bwMode="gray">
          <a:xfrm>
            <a:off x="4290600" y="328205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L2 App Support</a:t>
            </a:r>
          </a:p>
        </p:txBody>
      </p:sp>
      <p:sp>
        <p:nvSpPr>
          <p:cNvPr id="130" name="Rounded Rectangle 129">
            <a:extLst>
              <a:ext uri="{FF2B5EF4-FFF2-40B4-BE49-F238E27FC236}">
                <a16:creationId xmlns:a16="http://schemas.microsoft.com/office/drawing/2014/main" id="{DED5A0ED-5178-C642-9794-CAF1F43BA27C}"/>
              </a:ext>
            </a:extLst>
          </p:cNvPr>
          <p:cNvSpPr/>
          <p:nvPr/>
        </p:nvSpPr>
        <p:spPr bwMode="gray">
          <a:xfrm>
            <a:off x="1104045" y="394762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Product Architecture</a:t>
            </a:r>
          </a:p>
        </p:txBody>
      </p:sp>
      <p:sp>
        <p:nvSpPr>
          <p:cNvPr id="133" name="Rounded Rectangle 132">
            <a:extLst>
              <a:ext uri="{FF2B5EF4-FFF2-40B4-BE49-F238E27FC236}">
                <a16:creationId xmlns:a16="http://schemas.microsoft.com/office/drawing/2014/main" id="{A6EE8107-636B-D344-A3B4-F285AB793631}"/>
              </a:ext>
            </a:extLst>
          </p:cNvPr>
          <p:cNvSpPr/>
          <p:nvPr/>
        </p:nvSpPr>
        <p:spPr bwMode="gray">
          <a:xfrm>
            <a:off x="4290600" y="394762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Client Delivery - Testing Services</a:t>
            </a:r>
          </a:p>
        </p:txBody>
      </p:sp>
      <p:sp>
        <p:nvSpPr>
          <p:cNvPr id="134" name="Rounded Rectangle 133">
            <a:extLst>
              <a:ext uri="{FF2B5EF4-FFF2-40B4-BE49-F238E27FC236}">
                <a16:creationId xmlns:a16="http://schemas.microsoft.com/office/drawing/2014/main" id="{5BBFBD4E-B582-524B-A045-12D70CBBDDAB}"/>
              </a:ext>
            </a:extLst>
          </p:cNvPr>
          <p:cNvSpPr/>
          <p:nvPr/>
        </p:nvSpPr>
        <p:spPr bwMode="gray">
          <a:xfrm>
            <a:off x="1104045" y="461319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Professional Services</a:t>
            </a:r>
          </a:p>
        </p:txBody>
      </p:sp>
      <p:sp>
        <p:nvSpPr>
          <p:cNvPr id="138" name="Rounded Rectangle 137">
            <a:extLst>
              <a:ext uri="{FF2B5EF4-FFF2-40B4-BE49-F238E27FC236}">
                <a16:creationId xmlns:a16="http://schemas.microsoft.com/office/drawing/2014/main" id="{E6516D55-E9B4-114B-A0A4-74EC32DBEA5E}"/>
              </a:ext>
            </a:extLst>
          </p:cNvPr>
          <p:cNvSpPr/>
          <p:nvPr/>
        </p:nvSpPr>
        <p:spPr bwMode="gray">
          <a:xfrm>
            <a:off x="4290600" y="461319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Business Operations</a:t>
            </a:r>
          </a:p>
        </p:txBody>
      </p:sp>
      <p:sp>
        <p:nvSpPr>
          <p:cNvPr id="141" name="Rounded Rectangle 140">
            <a:extLst>
              <a:ext uri="{FF2B5EF4-FFF2-40B4-BE49-F238E27FC236}">
                <a16:creationId xmlns:a16="http://schemas.microsoft.com/office/drawing/2014/main" id="{9CBCBC98-7E0D-284A-91B5-4C50CE68A674}"/>
              </a:ext>
            </a:extLst>
          </p:cNvPr>
          <p:cNvSpPr/>
          <p:nvPr/>
        </p:nvSpPr>
        <p:spPr bwMode="gray">
          <a:xfrm>
            <a:off x="2678800" y="5278764"/>
            <a:ext cx="3060000"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dirty="0">
                <a:solidFill>
                  <a:schemeClr val="tx1"/>
                </a:solidFill>
              </a:rPr>
              <a:t>Strategy &amp; Transformation</a:t>
            </a:r>
          </a:p>
        </p:txBody>
      </p:sp>
      <p:sp>
        <p:nvSpPr>
          <p:cNvPr id="152" name="Rectangle: Rounded Corners 1">
            <a:extLst>
              <a:ext uri="{FF2B5EF4-FFF2-40B4-BE49-F238E27FC236}">
                <a16:creationId xmlns:a16="http://schemas.microsoft.com/office/drawing/2014/main" id="{FF9F0889-E0E4-A147-8609-CB7A804874C2}"/>
              </a:ext>
            </a:extLst>
          </p:cNvPr>
          <p:cNvSpPr/>
          <p:nvPr/>
        </p:nvSpPr>
        <p:spPr>
          <a:xfrm>
            <a:off x="888536" y="6509081"/>
            <a:ext cx="6606824" cy="1512000"/>
          </a:xfrm>
          <a:prstGeom prst="roundRect">
            <a:avLst>
              <a:gd name="adj" fmla="val 18199"/>
            </a:avLst>
          </a:prstGeom>
          <a:solidFill>
            <a:schemeClr val="bg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ounded Rectangle 153">
            <a:extLst>
              <a:ext uri="{FF2B5EF4-FFF2-40B4-BE49-F238E27FC236}">
                <a16:creationId xmlns:a16="http://schemas.microsoft.com/office/drawing/2014/main" id="{1263E2DA-D8A9-4649-ADBC-0BC4A0229835}"/>
              </a:ext>
            </a:extLst>
          </p:cNvPr>
          <p:cNvSpPr/>
          <p:nvPr/>
        </p:nvSpPr>
        <p:spPr bwMode="gray">
          <a:xfrm>
            <a:off x="1104045" y="7283796"/>
            <a:ext cx="6246555" cy="576000"/>
          </a:xfrm>
          <a:prstGeom prst="roundRect">
            <a:avLst>
              <a:gd name="adj" fmla="val 5000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a:solidFill>
                  <a:schemeClr val="tx1"/>
                </a:solidFill>
              </a:rPr>
              <a:t>Data Fulfilment</a:t>
            </a:r>
            <a:endParaRPr lang="en-GB" sz="1600" dirty="0">
              <a:solidFill>
                <a:schemeClr val="tx1"/>
              </a:solidFill>
            </a:endParaRPr>
          </a:p>
        </p:txBody>
      </p:sp>
      <p:sp>
        <p:nvSpPr>
          <p:cNvPr id="160" name="Rounded Rectangle 159">
            <a:extLst>
              <a:ext uri="{FF2B5EF4-FFF2-40B4-BE49-F238E27FC236}">
                <a16:creationId xmlns:a16="http://schemas.microsoft.com/office/drawing/2014/main" id="{5ADB6F53-D7C0-F646-BE24-B0647686994E}"/>
              </a:ext>
            </a:extLst>
          </p:cNvPr>
          <p:cNvSpPr/>
          <p:nvPr/>
        </p:nvSpPr>
        <p:spPr bwMode="gray">
          <a:xfrm>
            <a:off x="8760640" y="4942407"/>
            <a:ext cx="6776584" cy="540000"/>
          </a:xfrm>
          <a:prstGeom prst="roundRect">
            <a:avLst>
              <a:gd name="adj" fmla="val 50000"/>
            </a:avLst>
          </a:prstGeom>
          <a:solidFill>
            <a:schemeClr val="bg1">
              <a:lumMod val="95000"/>
            </a:schemeClr>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b="1" dirty="0">
                <a:solidFill>
                  <a:schemeClr val="tx1"/>
                </a:solidFill>
              </a:rPr>
              <a:t>Data Office</a:t>
            </a:r>
          </a:p>
        </p:txBody>
      </p:sp>
      <p:sp>
        <p:nvSpPr>
          <p:cNvPr id="161" name="Rounded Rectangle 160">
            <a:extLst>
              <a:ext uri="{FF2B5EF4-FFF2-40B4-BE49-F238E27FC236}">
                <a16:creationId xmlns:a16="http://schemas.microsoft.com/office/drawing/2014/main" id="{F755C31E-AF5A-5D43-9FBB-14E2CFCC4B01}"/>
              </a:ext>
            </a:extLst>
          </p:cNvPr>
          <p:cNvSpPr/>
          <p:nvPr/>
        </p:nvSpPr>
        <p:spPr bwMode="gray">
          <a:xfrm>
            <a:off x="8760638" y="5643717"/>
            <a:ext cx="6776585" cy="540000"/>
          </a:xfrm>
          <a:prstGeom prst="roundRect">
            <a:avLst>
              <a:gd name="adj" fmla="val 50000"/>
            </a:avLst>
          </a:prstGeom>
          <a:solidFill>
            <a:schemeClr val="bg1">
              <a:lumMod val="95000"/>
            </a:schemeClr>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b="1" dirty="0">
                <a:solidFill>
                  <a:schemeClr val="tx1"/>
                </a:solidFill>
              </a:rPr>
              <a:t>EITS</a:t>
            </a:r>
          </a:p>
        </p:txBody>
      </p:sp>
      <p:sp>
        <p:nvSpPr>
          <p:cNvPr id="162" name="Rounded Rectangle 161">
            <a:extLst>
              <a:ext uri="{FF2B5EF4-FFF2-40B4-BE49-F238E27FC236}">
                <a16:creationId xmlns:a16="http://schemas.microsoft.com/office/drawing/2014/main" id="{86029F84-36F3-4B4B-AEA0-B671C20EEFAB}"/>
              </a:ext>
            </a:extLst>
          </p:cNvPr>
          <p:cNvSpPr/>
          <p:nvPr/>
        </p:nvSpPr>
        <p:spPr bwMode="gray">
          <a:xfrm>
            <a:off x="9231458" y="6504052"/>
            <a:ext cx="6305765" cy="1548000"/>
          </a:xfrm>
          <a:prstGeom prst="roundRect">
            <a:avLst/>
          </a:prstGeom>
          <a:solidFill>
            <a:schemeClr val="accent3"/>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600" b="1">
                <a:solidFill>
                  <a:srgbClr val="FFFFFF"/>
                </a:solidFill>
              </a:rPr>
              <a:t> </a:t>
            </a:r>
            <a:r>
              <a:rPr lang="en-GB" sz="1600" b="1" dirty="0">
                <a:solidFill>
                  <a:srgbClr val="FFFFFF"/>
                </a:solidFill>
              </a:rPr>
              <a:t>BI</a:t>
            </a:r>
          </a:p>
        </p:txBody>
      </p:sp>
      <p:grpSp>
        <p:nvGrpSpPr>
          <p:cNvPr id="164" name="Group 11">
            <a:extLst>
              <a:ext uri="{FF2B5EF4-FFF2-40B4-BE49-F238E27FC236}">
                <a16:creationId xmlns:a16="http://schemas.microsoft.com/office/drawing/2014/main" id="{1B795C40-B5D2-F649-BD97-E3A4E60DFE68}"/>
              </a:ext>
            </a:extLst>
          </p:cNvPr>
          <p:cNvGrpSpPr>
            <a:grpSpLocks noChangeAspect="1"/>
          </p:cNvGrpSpPr>
          <p:nvPr/>
        </p:nvGrpSpPr>
        <p:grpSpPr bwMode="auto">
          <a:xfrm>
            <a:off x="12761664" y="2576931"/>
            <a:ext cx="505397" cy="504000"/>
            <a:chOff x="1396" y="470"/>
            <a:chExt cx="362" cy="361"/>
          </a:xfrm>
          <a:solidFill>
            <a:schemeClr val="bg1"/>
          </a:solidFill>
        </p:grpSpPr>
        <p:sp>
          <p:nvSpPr>
            <p:cNvPr id="165" name="Freeform 12">
              <a:extLst>
                <a:ext uri="{FF2B5EF4-FFF2-40B4-BE49-F238E27FC236}">
                  <a16:creationId xmlns:a16="http://schemas.microsoft.com/office/drawing/2014/main" id="{B49FC60B-91A5-FA4A-A1EE-DBCB000A078B}"/>
                </a:ext>
              </a:extLst>
            </p:cNvPr>
            <p:cNvSpPr>
              <a:spLocks noEditPoints="1"/>
            </p:cNvSpPr>
            <p:nvPr/>
          </p:nvSpPr>
          <p:spPr bwMode="auto">
            <a:xfrm>
              <a:off x="1561" y="470"/>
              <a:ext cx="197" cy="197"/>
            </a:xfrm>
            <a:custGeom>
              <a:avLst/>
              <a:gdLst>
                <a:gd name="T0" fmla="*/ 11 w 133"/>
                <a:gd name="T1" fmla="*/ 111 h 133"/>
                <a:gd name="T2" fmla="*/ 0 w 133"/>
                <a:gd name="T3" fmla="*/ 122 h 133"/>
                <a:gd name="T4" fmla="*/ 11 w 133"/>
                <a:gd name="T5" fmla="*/ 133 h 133"/>
                <a:gd name="T6" fmla="*/ 21 w 133"/>
                <a:gd name="T7" fmla="*/ 122 h 133"/>
                <a:gd name="T8" fmla="*/ 21 w 133"/>
                <a:gd name="T9" fmla="*/ 120 h 133"/>
                <a:gd name="T10" fmla="*/ 73 w 133"/>
                <a:gd name="T11" fmla="*/ 68 h 133"/>
                <a:gd name="T12" fmla="*/ 98 w 133"/>
                <a:gd name="T13" fmla="*/ 68 h 133"/>
                <a:gd name="T14" fmla="*/ 103 w 133"/>
                <a:gd name="T15" fmla="*/ 66 h 133"/>
                <a:gd name="T16" fmla="*/ 131 w 133"/>
                <a:gd name="T17" fmla="*/ 39 h 133"/>
                <a:gd name="T18" fmla="*/ 132 w 133"/>
                <a:gd name="T19" fmla="*/ 32 h 133"/>
                <a:gd name="T20" fmla="*/ 126 w 133"/>
                <a:gd name="T21" fmla="*/ 28 h 133"/>
                <a:gd name="T22" fmla="*/ 105 w 133"/>
                <a:gd name="T23" fmla="*/ 28 h 133"/>
                <a:gd name="T24" fmla="*/ 105 w 133"/>
                <a:gd name="T25" fmla="*/ 6 h 133"/>
                <a:gd name="T26" fmla="*/ 101 w 133"/>
                <a:gd name="T27" fmla="*/ 1 h 133"/>
                <a:gd name="T28" fmla="*/ 94 w 133"/>
                <a:gd name="T29" fmla="*/ 2 h 133"/>
                <a:gd name="T30" fmla="*/ 66 w 133"/>
                <a:gd name="T31" fmla="*/ 30 h 133"/>
                <a:gd name="T32" fmla="*/ 64 w 133"/>
                <a:gd name="T33" fmla="*/ 34 h 133"/>
                <a:gd name="T34" fmla="*/ 64 w 133"/>
                <a:gd name="T35" fmla="*/ 59 h 133"/>
                <a:gd name="T36" fmla="*/ 12 w 133"/>
                <a:gd name="T37" fmla="*/ 111 h 133"/>
                <a:gd name="T38" fmla="*/ 11 w 133"/>
                <a:gd name="T39" fmla="*/ 111 h 133"/>
                <a:gd name="T40" fmla="*/ 94 w 133"/>
                <a:gd name="T41" fmla="*/ 39 h 133"/>
                <a:gd name="T42" fmla="*/ 98 w 133"/>
                <a:gd name="T43" fmla="*/ 40 h 133"/>
                <a:gd name="T44" fmla="*/ 111 w 133"/>
                <a:gd name="T45" fmla="*/ 40 h 133"/>
                <a:gd name="T46" fmla="*/ 96 w 133"/>
                <a:gd name="T47" fmla="*/ 56 h 133"/>
                <a:gd name="T48" fmla="*/ 77 w 133"/>
                <a:gd name="T49" fmla="*/ 56 h 133"/>
                <a:gd name="T50" fmla="*/ 77 w 133"/>
                <a:gd name="T51" fmla="*/ 37 h 133"/>
                <a:gd name="T52" fmla="*/ 92 w 133"/>
                <a:gd name="T53" fmla="*/ 22 h 133"/>
                <a:gd name="T54" fmla="*/ 92 w 133"/>
                <a:gd name="T55" fmla="*/ 34 h 133"/>
                <a:gd name="T56" fmla="*/ 94 w 133"/>
                <a:gd name="T57" fmla="*/ 3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1" y="111"/>
                  </a:moveTo>
                  <a:cubicBezTo>
                    <a:pt x="5" y="111"/>
                    <a:pt x="0" y="116"/>
                    <a:pt x="0" y="122"/>
                  </a:cubicBezTo>
                  <a:cubicBezTo>
                    <a:pt x="0" y="128"/>
                    <a:pt x="5" y="133"/>
                    <a:pt x="11" y="133"/>
                  </a:cubicBezTo>
                  <a:cubicBezTo>
                    <a:pt x="17" y="133"/>
                    <a:pt x="21" y="128"/>
                    <a:pt x="21" y="122"/>
                  </a:cubicBezTo>
                  <a:cubicBezTo>
                    <a:pt x="21" y="121"/>
                    <a:pt x="21" y="121"/>
                    <a:pt x="21" y="120"/>
                  </a:cubicBezTo>
                  <a:cubicBezTo>
                    <a:pt x="73" y="68"/>
                    <a:pt x="73" y="68"/>
                    <a:pt x="73" y="68"/>
                  </a:cubicBezTo>
                  <a:cubicBezTo>
                    <a:pt x="98" y="68"/>
                    <a:pt x="98" y="68"/>
                    <a:pt x="98" y="68"/>
                  </a:cubicBezTo>
                  <a:cubicBezTo>
                    <a:pt x="100" y="68"/>
                    <a:pt x="102" y="68"/>
                    <a:pt x="103" y="66"/>
                  </a:cubicBezTo>
                  <a:cubicBezTo>
                    <a:pt x="131" y="39"/>
                    <a:pt x="131" y="39"/>
                    <a:pt x="131" y="39"/>
                  </a:cubicBezTo>
                  <a:cubicBezTo>
                    <a:pt x="132" y="37"/>
                    <a:pt x="133" y="34"/>
                    <a:pt x="132" y="32"/>
                  </a:cubicBezTo>
                  <a:cubicBezTo>
                    <a:pt x="131" y="29"/>
                    <a:pt x="129" y="28"/>
                    <a:pt x="126" y="28"/>
                  </a:cubicBezTo>
                  <a:cubicBezTo>
                    <a:pt x="105" y="28"/>
                    <a:pt x="105" y="28"/>
                    <a:pt x="105" y="28"/>
                  </a:cubicBezTo>
                  <a:cubicBezTo>
                    <a:pt x="105" y="6"/>
                    <a:pt x="105" y="6"/>
                    <a:pt x="105" y="6"/>
                  </a:cubicBezTo>
                  <a:cubicBezTo>
                    <a:pt x="105" y="4"/>
                    <a:pt x="103" y="2"/>
                    <a:pt x="101" y="1"/>
                  </a:cubicBezTo>
                  <a:cubicBezTo>
                    <a:pt x="99" y="0"/>
                    <a:pt x="96" y="0"/>
                    <a:pt x="94" y="2"/>
                  </a:cubicBezTo>
                  <a:cubicBezTo>
                    <a:pt x="66" y="30"/>
                    <a:pt x="66" y="30"/>
                    <a:pt x="66" y="30"/>
                  </a:cubicBezTo>
                  <a:cubicBezTo>
                    <a:pt x="65" y="31"/>
                    <a:pt x="64" y="32"/>
                    <a:pt x="64" y="34"/>
                  </a:cubicBezTo>
                  <a:cubicBezTo>
                    <a:pt x="64" y="59"/>
                    <a:pt x="64" y="59"/>
                    <a:pt x="64" y="59"/>
                  </a:cubicBezTo>
                  <a:cubicBezTo>
                    <a:pt x="12" y="111"/>
                    <a:pt x="12" y="111"/>
                    <a:pt x="12" y="111"/>
                  </a:cubicBezTo>
                  <a:cubicBezTo>
                    <a:pt x="12" y="111"/>
                    <a:pt x="11" y="111"/>
                    <a:pt x="11" y="111"/>
                  </a:cubicBezTo>
                  <a:close/>
                  <a:moveTo>
                    <a:pt x="94" y="39"/>
                  </a:moveTo>
                  <a:cubicBezTo>
                    <a:pt x="95" y="40"/>
                    <a:pt x="97" y="40"/>
                    <a:pt x="98" y="40"/>
                  </a:cubicBezTo>
                  <a:cubicBezTo>
                    <a:pt x="111" y="40"/>
                    <a:pt x="111" y="40"/>
                    <a:pt x="111" y="40"/>
                  </a:cubicBezTo>
                  <a:cubicBezTo>
                    <a:pt x="96" y="56"/>
                    <a:pt x="96" y="56"/>
                    <a:pt x="96" y="56"/>
                  </a:cubicBezTo>
                  <a:cubicBezTo>
                    <a:pt x="77" y="56"/>
                    <a:pt x="77" y="56"/>
                    <a:pt x="77" y="56"/>
                  </a:cubicBezTo>
                  <a:cubicBezTo>
                    <a:pt x="77" y="37"/>
                    <a:pt x="77" y="37"/>
                    <a:pt x="77" y="37"/>
                  </a:cubicBezTo>
                  <a:cubicBezTo>
                    <a:pt x="92" y="22"/>
                    <a:pt x="92" y="22"/>
                    <a:pt x="92" y="22"/>
                  </a:cubicBezTo>
                  <a:cubicBezTo>
                    <a:pt x="92" y="34"/>
                    <a:pt x="92" y="34"/>
                    <a:pt x="92" y="34"/>
                  </a:cubicBezTo>
                  <a:cubicBezTo>
                    <a:pt x="92" y="36"/>
                    <a:pt x="93" y="37"/>
                    <a:pt x="9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6" name="Freeform 13">
              <a:extLst>
                <a:ext uri="{FF2B5EF4-FFF2-40B4-BE49-F238E27FC236}">
                  <a16:creationId xmlns:a16="http://schemas.microsoft.com/office/drawing/2014/main" id="{6B6319CD-14F7-1141-B4B6-B8A3D01D111D}"/>
                </a:ext>
              </a:extLst>
            </p:cNvPr>
            <p:cNvSpPr>
              <a:spLocks/>
            </p:cNvSpPr>
            <p:nvPr/>
          </p:nvSpPr>
          <p:spPr bwMode="auto">
            <a:xfrm>
              <a:off x="1703" y="573"/>
              <a:ext cx="55" cy="194"/>
            </a:xfrm>
            <a:custGeom>
              <a:avLst/>
              <a:gdLst>
                <a:gd name="T0" fmla="*/ 24 w 37"/>
                <a:gd name="T1" fmla="*/ 52 h 131"/>
                <a:gd name="T2" fmla="*/ 0 w 37"/>
                <a:gd name="T3" fmla="*/ 121 h 131"/>
                <a:gd name="T4" fmla="*/ 7 w 37"/>
                <a:gd name="T5" fmla="*/ 131 h 131"/>
                <a:gd name="T6" fmla="*/ 37 w 37"/>
                <a:gd name="T7" fmla="*/ 52 h 131"/>
                <a:gd name="T8" fmla="*/ 26 w 37"/>
                <a:gd name="T9" fmla="*/ 4 h 131"/>
                <a:gd name="T10" fmla="*/ 23 w 37"/>
                <a:gd name="T11" fmla="*/ 0 h 131"/>
                <a:gd name="T12" fmla="*/ 18 w 37"/>
                <a:gd name="T13" fmla="*/ 0 h 131"/>
                <a:gd name="T14" fmla="*/ 15 w 37"/>
                <a:gd name="T15" fmla="*/ 9 h 131"/>
                <a:gd name="T16" fmla="*/ 24 w 37"/>
                <a:gd name="T17" fmla="*/ 5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1">
                  <a:moveTo>
                    <a:pt x="24" y="52"/>
                  </a:moveTo>
                  <a:cubicBezTo>
                    <a:pt x="24" y="78"/>
                    <a:pt x="15" y="102"/>
                    <a:pt x="0" y="121"/>
                  </a:cubicBezTo>
                  <a:cubicBezTo>
                    <a:pt x="7" y="131"/>
                    <a:pt x="7" y="131"/>
                    <a:pt x="7" y="131"/>
                  </a:cubicBezTo>
                  <a:cubicBezTo>
                    <a:pt x="25" y="110"/>
                    <a:pt x="37" y="82"/>
                    <a:pt x="37" y="52"/>
                  </a:cubicBezTo>
                  <a:cubicBezTo>
                    <a:pt x="37" y="35"/>
                    <a:pt x="33" y="19"/>
                    <a:pt x="26" y="4"/>
                  </a:cubicBezTo>
                  <a:cubicBezTo>
                    <a:pt x="26" y="2"/>
                    <a:pt x="25" y="1"/>
                    <a:pt x="23" y="0"/>
                  </a:cubicBezTo>
                  <a:cubicBezTo>
                    <a:pt x="21" y="0"/>
                    <a:pt x="20" y="0"/>
                    <a:pt x="18" y="0"/>
                  </a:cubicBezTo>
                  <a:cubicBezTo>
                    <a:pt x="15" y="2"/>
                    <a:pt x="14" y="5"/>
                    <a:pt x="15" y="9"/>
                  </a:cubicBezTo>
                  <a:cubicBezTo>
                    <a:pt x="21" y="22"/>
                    <a:pt x="24" y="37"/>
                    <a:pt x="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7" name="Freeform 14">
              <a:extLst>
                <a:ext uri="{FF2B5EF4-FFF2-40B4-BE49-F238E27FC236}">
                  <a16:creationId xmlns:a16="http://schemas.microsoft.com/office/drawing/2014/main" id="{7ABAA7F6-1B55-D744-854A-63D9B3FCE679}"/>
                </a:ext>
              </a:extLst>
            </p:cNvPr>
            <p:cNvSpPr>
              <a:spLocks/>
            </p:cNvSpPr>
            <p:nvPr/>
          </p:nvSpPr>
          <p:spPr bwMode="auto">
            <a:xfrm>
              <a:off x="1401" y="526"/>
              <a:ext cx="56" cy="83"/>
            </a:xfrm>
            <a:custGeom>
              <a:avLst/>
              <a:gdLst>
                <a:gd name="T0" fmla="*/ 30 w 38"/>
                <a:gd name="T1" fmla="*/ 0 h 56"/>
                <a:gd name="T2" fmla="*/ 0 w 38"/>
                <a:gd name="T3" fmla="*/ 55 h 56"/>
                <a:gd name="T4" fmla="*/ 13 w 38"/>
                <a:gd name="T5" fmla="*/ 56 h 56"/>
                <a:gd name="T6" fmla="*/ 38 w 38"/>
                <a:gd name="T7" fmla="*/ 10 h 56"/>
                <a:gd name="T8" fmla="*/ 30 w 38"/>
                <a:gd name="T9" fmla="*/ 0 h 56"/>
              </a:gdLst>
              <a:ahLst/>
              <a:cxnLst>
                <a:cxn ang="0">
                  <a:pos x="T0" y="T1"/>
                </a:cxn>
                <a:cxn ang="0">
                  <a:pos x="T2" y="T3"/>
                </a:cxn>
                <a:cxn ang="0">
                  <a:pos x="T4" y="T5"/>
                </a:cxn>
                <a:cxn ang="0">
                  <a:pos x="T6" y="T7"/>
                </a:cxn>
                <a:cxn ang="0">
                  <a:pos x="T8" y="T9"/>
                </a:cxn>
              </a:cxnLst>
              <a:rect l="0" t="0" r="r" b="b"/>
              <a:pathLst>
                <a:path w="38" h="56">
                  <a:moveTo>
                    <a:pt x="30" y="0"/>
                  </a:moveTo>
                  <a:cubicBezTo>
                    <a:pt x="16" y="16"/>
                    <a:pt x="5" y="34"/>
                    <a:pt x="0" y="55"/>
                  </a:cubicBezTo>
                  <a:cubicBezTo>
                    <a:pt x="13" y="56"/>
                    <a:pt x="13" y="56"/>
                    <a:pt x="13" y="56"/>
                  </a:cubicBezTo>
                  <a:cubicBezTo>
                    <a:pt x="18" y="39"/>
                    <a:pt x="26" y="23"/>
                    <a:pt x="38" y="1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8" name="Freeform 15">
              <a:extLst>
                <a:ext uri="{FF2B5EF4-FFF2-40B4-BE49-F238E27FC236}">
                  <a16:creationId xmlns:a16="http://schemas.microsoft.com/office/drawing/2014/main" id="{0B07414E-75FB-4647-960C-1C1378D51F5C}"/>
                </a:ext>
              </a:extLst>
            </p:cNvPr>
            <p:cNvSpPr>
              <a:spLocks/>
            </p:cNvSpPr>
            <p:nvPr/>
          </p:nvSpPr>
          <p:spPr bwMode="auto">
            <a:xfrm>
              <a:off x="1396" y="661"/>
              <a:ext cx="237" cy="170"/>
            </a:xfrm>
            <a:custGeom>
              <a:avLst/>
              <a:gdLst>
                <a:gd name="T0" fmla="*/ 122 w 160"/>
                <a:gd name="T1" fmla="*/ 102 h 115"/>
                <a:gd name="T2" fmla="*/ 12 w 160"/>
                <a:gd name="T3" fmla="*/ 0 h 115"/>
                <a:gd name="T4" fmla="*/ 0 w 160"/>
                <a:gd name="T5" fmla="*/ 0 h 115"/>
                <a:gd name="T6" fmla="*/ 122 w 160"/>
                <a:gd name="T7" fmla="*/ 115 h 115"/>
                <a:gd name="T8" fmla="*/ 160 w 160"/>
                <a:gd name="T9" fmla="*/ 109 h 115"/>
                <a:gd name="T10" fmla="*/ 153 w 160"/>
                <a:gd name="T11" fmla="*/ 98 h 115"/>
                <a:gd name="T12" fmla="*/ 122 w 160"/>
                <a:gd name="T13" fmla="*/ 102 h 115"/>
              </a:gdLst>
              <a:ahLst/>
              <a:cxnLst>
                <a:cxn ang="0">
                  <a:pos x="T0" y="T1"/>
                </a:cxn>
                <a:cxn ang="0">
                  <a:pos x="T2" y="T3"/>
                </a:cxn>
                <a:cxn ang="0">
                  <a:pos x="T4" y="T5"/>
                </a:cxn>
                <a:cxn ang="0">
                  <a:pos x="T6" y="T7"/>
                </a:cxn>
                <a:cxn ang="0">
                  <a:pos x="T8" y="T9"/>
                </a:cxn>
                <a:cxn ang="0">
                  <a:pos x="T10" y="T11"/>
                </a:cxn>
                <a:cxn ang="0">
                  <a:pos x="T12" y="T13"/>
                </a:cxn>
              </a:cxnLst>
              <a:rect l="0" t="0" r="r" b="b"/>
              <a:pathLst>
                <a:path w="160" h="115">
                  <a:moveTo>
                    <a:pt x="122" y="102"/>
                  </a:moveTo>
                  <a:cubicBezTo>
                    <a:pt x="64" y="102"/>
                    <a:pt x="16" y="57"/>
                    <a:pt x="12" y="0"/>
                  </a:cubicBezTo>
                  <a:cubicBezTo>
                    <a:pt x="0" y="0"/>
                    <a:pt x="0" y="0"/>
                    <a:pt x="0" y="0"/>
                  </a:cubicBezTo>
                  <a:cubicBezTo>
                    <a:pt x="3" y="64"/>
                    <a:pt x="56" y="115"/>
                    <a:pt x="122" y="115"/>
                  </a:cubicBezTo>
                  <a:cubicBezTo>
                    <a:pt x="135" y="115"/>
                    <a:pt x="148" y="113"/>
                    <a:pt x="160" y="109"/>
                  </a:cubicBezTo>
                  <a:cubicBezTo>
                    <a:pt x="153" y="98"/>
                    <a:pt x="153" y="98"/>
                    <a:pt x="153" y="98"/>
                  </a:cubicBezTo>
                  <a:cubicBezTo>
                    <a:pt x="143" y="101"/>
                    <a:pt x="132" y="102"/>
                    <a:pt x="12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9" name="Freeform 16">
              <a:extLst>
                <a:ext uri="{FF2B5EF4-FFF2-40B4-BE49-F238E27FC236}">
                  <a16:creationId xmlns:a16="http://schemas.microsoft.com/office/drawing/2014/main" id="{A267DB94-E740-234B-A709-9E1CA4C7C4C3}"/>
                </a:ext>
              </a:extLst>
            </p:cNvPr>
            <p:cNvSpPr>
              <a:spLocks/>
            </p:cNvSpPr>
            <p:nvPr/>
          </p:nvSpPr>
          <p:spPr bwMode="auto">
            <a:xfrm>
              <a:off x="1497" y="470"/>
              <a:ext cx="157" cy="34"/>
            </a:xfrm>
            <a:custGeom>
              <a:avLst/>
              <a:gdLst>
                <a:gd name="T0" fmla="*/ 105 w 106"/>
                <a:gd name="T1" fmla="*/ 14 h 23"/>
                <a:gd name="T2" fmla="*/ 102 w 106"/>
                <a:gd name="T3" fmla="*/ 10 h 23"/>
                <a:gd name="T4" fmla="*/ 54 w 106"/>
                <a:gd name="T5" fmla="*/ 0 h 23"/>
                <a:gd name="T6" fmla="*/ 0 w 106"/>
                <a:gd name="T7" fmla="*/ 12 h 23"/>
                <a:gd name="T8" fmla="*/ 8 w 106"/>
                <a:gd name="T9" fmla="*/ 23 h 23"/>
                <a:gd name="T10" fmla="*/ 54 w 106"/>
                <a:gd name="T11" fmla="*/ 13 h 23"/>
                <a:gd name="T12" fmla="*/ 97 w 106"/>
                <a:gd name="T13" fmla="*/ 22 h 23"/>
                <a:gd name="T14" fmla="*/ 102 w 106"/>
                <a:gd name="T15" fmla="*/ 22 h 23"/>
                <a:gd name="T16" fmla="*/ 105 w 106"/>
                <a:gd name="T17" fmla="*/ 18 h 23"/>
                <a:gd name="T18" fmla="*/ 105 w 106"/>
                <a:gd name="T1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3">
                  <a:moveTo>
                    <a:pt x="105" y="14"/>
                  </a:moveTo>
                  <a:cubicBezTo>
                    <a:pt x="105" y="12"/>
                    <a:pt x="104" y="11"/>
                    <a:pt x="102" y="10"/>
                  </a:cubicBezTo>
                  <a:cubicBezTo>
                    <a:pt x="87" y="3"/>
                    <a:pt x="70" y="0"/>
                    <a:pt x="54" y="0"/>
                  </a:cubicBezTo>
                  <a:cubicBezTo>
                    <a:pt x="34" y="0"/>
                    <a:pt x="16" y="5"/>
                    <a:pt x="0" y="12"/>
                  </a:cubicBezTo>
                  <a:cubicBezTo>
                    <a:pt x="8" y="23"/>
                    <a:pt x="8" y="23"/>
                    <a:pt x="8" y="23"/>
                  </a:cubicBezTo>
                  <a:cubicBezTo>
                    <a:pt x="22" y="16"/>
                    <a:pt x="37" y="13"/>
                    <a:pt x="54" y="13"/>
                  </a:cubicBezTo>
                  <a:cubicBezTo>
                    <a:pt x="69" y="13"/>
                    <a:pt x="83" y="16"/>
                    <a:pt x="97" y="22"/>
                  </a:cubicBezTo>
                  <a:cubicBezTo>
                    <a:pt x="99" y="22"/>
                    <a:pt x="100" y="22"/>
                    <a:pt x="102" y="22"/>
                  </a:cubicBezTo>
                  <a:cubicBezTo>
                    <a:pt x="103" y="21"/>
                    <a:pt x="105" y="20"/>
                    <a:pt x="105" y="18"/>
                  </a:cubicBezTo>
                  <a:cubicBezTo>
                    <a:pt x="106" y="17"/>
                    <a:pt x="106" y="15"/>
                    <a:pt x="10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0" name="Freeform 17">
              <a:extLst>
                <a:ext uri="{FF2B5EF4-FFF2-40B4-BE49-F238E27FC236}">
                  <a16:creationId xmlns:a16="http://schemas.microsoft.com/office/drawing/2014/main" id="{F2EA3173-A936-424F-AC7D-504CD2E7AA18}"/>
                </a:ext>
              </a:extLst>
            </p:cNvPr>
            <p:cNvSpPr>
              <a:spLocks/>
            </p:cNvSpPr>
            <p:nvPr/>
          </p:nvSpPr>
          <p:spPr bwMode="auto">
            <a:xfrm>
              <a:off x="1451" y="525"/>
              <a:ext cx="184" cy="191"/>
            </a:xfrm>
            <a:custGeom>
              <a:avLst/>
              <a:gdLst>
                <a:gd name="T0" fmla="*/ 21 w 124"/>
                <a:gd name="T1" fmla="*/ 120 h 129"/>
                <a:gd name="T2" fmla="*/ 12 w 124"/>
                <a:gd name="T3" fmla="*/ 85 h 129"/>
                <a:gd name="T4" fmla="*/ 85 w 124"/>
                <a:gd name="T5" fmla="*/ 13 h 129"/>
                <a:gd name="T6" fmla="*/ 114 w 124"/>
                <a:gd name="T7" fmla="*/ 19 h 129"/>
                <a:gd name="T8" fmla="*/ 123 w 124"/>
                <a:gd name="T9" fmla="*/ 16 h 129"/>
                <a:gd name="T10" fmla="*/ 120 w 124"/>
                <a:gd name="T11" fmla="*/ 8 h 129"/>
                <a:gd name="T12" fmla="*/ 119 w 124"/>
                <a:gd name="T13" fmla="*/ 8 h 129"/>
                <a:gd name="T14" fmla="*/ 85 w 124"/>
                <a:gd name="T15" fmla="*/ 0 h 129"/>
                <a:gd name="T16" fmla="*/ 0 w 124"/>
                <a:gd name="T17" fmla="*/ 85 h 129"/>
                <a:gd name="T18" fmla="*/ 12 w 124"/>
                <a:gd name="T19" fmla="*/ 129 h 129"/>
                <a:gd name="T20" fmla="*/ 21 w 124"/>
                <a:gd name="T21" fmla="*/ 1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29">
                  <a:moveTo>
                    <a:pt x="21" y="120"/>
                  </a:moveTo>
                  <a:cubicBezTo>
                    <a:pt x="16" y="110"/>
                    <a:pt x="12" y="98"/>
                    <a:pt x="12" y="85"/>
                  </a:cubicBezTo>
                  <a:cubicBezTo>
                    <a:pt x="12" y="45"/>
                    <a:pt x="45" y="13"/>
                    <a:pt x="85" y="13"/>
                  </a:cubicBezTo>
                  <a:cubicBezTo>
                    <a:pt x="95" y="13"/>
                    <a:pt x="105" y="15"/>
                    <a:pt x="114" y="19"/>
                  </a:cubicBezTo>
                  <a:cubicBezTo>
                    <a:pt x="118" y="21"/>
                    <a:pt x="121" y="19"/>
                    <a:pt x="123" y="16"/>
                  </a:cubicBezTo>
                  <a:cubicBezTo>
                    <a:pt x="124" y="13"/>
                    <a:pt x="123" y="9"/>
                    <a:pt x="120" y="8"/>
                  </a:cubicBezTo>
                  <a:cubicBezTo>
                    <a:pt x="119" y="8"/>
                    <a:pt x="119" y="8"/>
                    <a:pt x="119" y="8"/>
                  </a:cubicBezTo>
                  <a:cubicBezTo>
                    <a:pt x="108" y="3"/>
                    <a:pt x="97" y="0"/>
                    <a:pt x="85" y="0"/>
                  </a:cubicBezTo>
                  <a:cubicBezTo>
                    <a:pt x="38" y="0"/>
                    <a:pt x="0" y="38"/>
                    <a:pt x="0" y="85"/>
                  </a:cubicBezTo>
                  <a:cubicBezTo>
                    <a:pt x="0" y="101"/>
                    <a:pt x="4" y="116"/>
                    <a:pt x="12" y="129"/>
                  </a:cubicBezTo>
                  <a:lnTo>
                    <a:pt x="21"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1" name="Freeform 18">
              <a:extLst>
                <a:ext uri="{FF2B5EF4-FFF2-40B4-BE49-F238E27FC236}">
                  <a16:creationId xmlns:a16="http://schemas.microsoft.com/office/drawing/2014/main" id="{573AFBE0-F0A1-4B45-8CDE-AD57FA5E6271}"/>
                </a:ext>
              </a:extLst>
            </p:cNvPr>
            <p:cNvSpPr>
              <a:spLocks/>
            </p:cNvSpPr>
            <p:nvPr/>
          </p:nvSpPr>
          <p:spPr bwMode="auto">
            <a:xfrm>
              <a:off x="1515" y="593"/>
              <a:ext cx="188" cy="183"/>
            </a:xfrm>
            <a:custGeom>
              <a:avLst/>
              <a:gdLst>
                <a:gd name="T0" fmla="*/ 119 w 127"/>
                <a:gd name="T1" fmla="*/ 4 h 124"/>
                <a:gd name="T2" fmla="*/ 115 w 127"/>
                <a:gd name="T3" fmla="*/ 1 h 124"/>
                <a:gd name="T4" fmla="*/ 111 w 127"/>
                <a:gd name="T5" fmla="*/ 1 h 124"/>
                <a:gd name="T6" fmla="*/ 107 w 127"/>
                <a:gd name="T7" fmla="*/ 4 h 124"/>
                <a:gd name="T8" fmla="*/ 107 w 127"/>
                <a:gd name="T9" fmla="*/ 9 h 124"/>
                <a:gd name="T10" fmla="*/ 114 w 127"/>
                <a:gd name="T11" fmla="*/ 39 h 124"/>
                <a:gd name="T12" fmla="*/ 42 w 127"/>
                <a:gd name="T13" fmla="*/ 111 h 124"/>
                <a:gd name="T14" fmla="*/ 10 w 127"/>
                <a:gd name="T15" fmla="*/ 104 h 124"/>
                <a:gd name="T16" fmla="*/ 0 w 127"/>
                <a:gd name="T17" fmla="*/ 113 h 124"/>
                <a:gd name="T18" fmla="*/ 42 w 127"/>
                <a:gd name="T19" fmla="*/ 124 h 124"/>
                <a:gd name="T20" fmla="*/ 127 w 127"/>
                <a:gd name="T21" fmla="*/ 39 h 124"/>
                <a:gd name="T22" fmla="*/ 119 w 127"/>
                <a:gd name="T23"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4">
                  <a:moveTo>
                    <a:pt x="119" y="4"/>
                  </a:moveTo>
                  <a:cubicBezTo>
                    <a:pt x="118" y="3"/>
                    <a:pt x="117" y="1"/>
                    <a:pt x="115" y="1"/>
                  </a:cubicBezTo>
                  <a:cubicBezTo>
                    <a:pt x="114" y="0"/>
                    <a:pt x="112" y="0"/>
                    <a:pt x="111" y="1"/>
                  </a:cubicBezTo>
                  <a:cubicBezTo>
                    <a:pt x="109" y="2"/>
                    <a:pt x="108" y="3"/>
                    <a:pt x="107" y="4"/>
                  </a:cubicBezTo>
                  <a:cubicBezTo>
                    <a:pt x="107" y="6"/>
                    <a:pt x="107" y="8"/>
                    <a:pt x="107" y="9"/>
                  </a:cubicBezTo>
                  <a:cubicBezTo>
                    <a:pt x="112" y="19"/>
                    <a:pt x="114" y="29"/>
                    <a:pt x="114" y="39"/>
                  </a:cubicBezTo>
                  <a:cubicBezTo>
                    <a:pt x="114" y="79"/>
                    <a:pt x="81" y="111"/>
                    <a:pt x="42" y="111"/>
                  </a:cubicBezTo>
                  <a:cubicBezTo>
                    <a:pt x="30" y="111"/>
                    <a:pt x="20" y="109"/>
                    <a:pt x="10" y="104"/>
                  </a:cubicBezTo>
                  <a:cubicBezTo>
                    <a:pt x="0" y="113"/>
                    <a:pt x="0" y="113"/>
                    <a:pt x="0" y="113"/>
                  </a:cubicBezTo>
                  <a:cubicBezTo>
                    <a:pt x="12" y="120"/>
                    <a:pt x="27" y="124"/>
                    <a:pt x="42" y="124"/>
                  </a:cubicBezTo>
                  <a:cubicBezTo>
                    <a:pt x="88" y="124"/>
                    <a:pt x="127" y="86"/>
                    <a:pt x="127" y="39"/>
                  </a:cubicBezTo>
                  <a:cubicBezTo>
                    <a:pt x="127" y="27"/>
                    <a:pt x="124" y="15"/>
                    <a:pt x="1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2" name="Freeform 19">
              <a:extLst>
                <a:ext uri="{FF2B5EF4-FFF2-40B4-BE49-F238E27FC236}">
                  <a16:creationId xmlns:a16="http://schemas.microsoft.com/office/drawing/2014/main" id="{C7057912-070D-A941-BE57-9405BB4D2E36}"/>
                </a:ext>
              </a:extLst>
            </p:cNvPr>
            <p:cNvSpPr>
              <a:spLocks/>
            </p:cNvSpPr>
            <p:nvPr/>
          </p:nvSpPr>
          <p:spPr bwMode="auto">
            <a:xfrm>
              <a:off x="1522" y="579"/>
              <a:ext cx="79" cy="36"/>
            </a:xfrm>
            <a:custGeom>
              <a:avLst/>
              <a:gdLst>
                <a:gd name="T0" fmla="*/ 11 w 53"/>
                <a:gd name="T1" fmla="*/ 24 h 24"/>
                <a:gd name="T2" fmla="*/ 37 w 53"/>
                <a:gd name="T3" fmla="*/ 13 h 24"/>
                <a:gd name="T4" fmla="*/ 44 w 53"/>
                <a:gd name="T5" fmla="*/ 14 h 24"/>
                <a:gd name="T6" fmla="*/ 52 w 53"/>
                <a:gd name="T7" fmla="*/ 9 h 24"/>
                <a:gd name="T8" fmla="*/ 47 w 53"/>
                <a:gd name="T9" fmla="*/ 1 h 24"/>
                <a:gd name="T10" fmla="*/ 37 w 53"/>
                <a:gd name="T11" fmla="*/ 0 h 24"/>
                <a:gd name="T12" fmla="*/ 0 w 53"/>
                <a:gd name="T13" fmla="*/ 18 h 24"/>
                <a:gd name="T14" fmla="*/ 11 w 53"/>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4">
                  <a:moveTo>
                    <a:pt x="11" y="24"/>
                  </a:moveTo>
                  <a:cubicBezTo>
                    <a:pt x="17" y="17"/>
                    <a:pt x="26" y="13"/>
                    <a:pt x="37" y="13"/>
                  </a:cubicBezTo>
                  <a:cubicBezTo>
                    <a:pt x="39" y="13"/>
                    <a:pt x="42" y="13"/>
                    <a:pt x="44" y="14"/>
                  </a:cubicBezTo>
                  <a:cubicBezTo>
                    <a:pt x="48" y="14"/>
                    <a:pt x="51" y="12"/>
                    <a:pt x="52" y="9"/>
                  </a:cubicBezTo>
                  <a:cubicBezTo>
                    <a:pt x="53" y="5"/>
                    <a:pt x="51" y="2"/>
                    <a:pt x="47" y="1"/>
                  </a:cubicBezTo>
                  <a:cubicBezTo>
                    <a:pt x="44" y="1"/>
                    <a:pt x="40" y="0"/>
                    <a:pt x="37" y="0"/>
                  </a:cubicBezTo>
                  <a:cubicBezTo>
                    <a:pt x="22" y="0"/>
                    <a:pt x="8" y="7"/>
                    <a:pt x="0" y="18"/>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3" name="Freeform 20">
              <a:extLst>
                <a:ext uri="{FF2B5EF4-FFF2-40B4-BE49-F238E27FC236}">
                  <a16:creationId xmlns:a16="http://schemas.microsoft.com/office/drawing/2014/main" id="{5C00EF5B-38D3-B745-AF3D-8FC08697DE31}"/>
                </a:ext>
              </a:extLst>
            </p:cNvPr>
            <p:cNvSpPr>
              <a:spLocks/>
            </p:cNvSpPr>
            <p:nvPr/>
          </p:nvSpPr>
          <p:spPr bwMode="auto">
            <a:xfrm>
              <a:off x="1506" y="627"/>
              <a:ext cx="141" cy="94"/>
            </a:xfrm>
            <a:custGeom>
              <a:avLst/>
              <a:gdLst>
                <a:gd name="T0" fmla="*/ 94 w 95"/>
                <a:gd name="T1" fmla="*/ 5 h 64"/>
                <a:gd name="T2" fmla="*/ 91 w 95"/>
                <a:gd name="T3" fmla="*/ 1 h 64"/>
                <a:gd name="T4" fmla="*/ 87 w 95"/>
                <a:gd name="T5" fmla="*/ 1 h 64"/>
                <a:gd name="T6" fmla="*/ 83 w 95"/>
                <a:gd name="T7" fmla="*/ 3 h 64"/>
                <a:gd name="T8" fmla="*/ 82 w 95"/>
                <a:gd name="T9" fmla="*/ 8 h 64"/>
                <a:gd name="T10" fmla="*/ 83 w 95"/>
                <a:gd name="T11" fmla="*/ 16 h 64"/>
                <a:gd name="T12" fmla="*/ 48 w 95"/>
                <a:gd name="T13" fmla="*/ 51 h 64"/>
                <a:gd name="T14" fmla="*/ 12 w 95"/>
                <a:gd name="T15" fmla="*/ 16 h 64"/>
                <a:gd name="T16" fmla="*/ 12 w 95"/>
                <a:gd name="T17" fmla="*/ 15 h 64"/>
                <a:gd name="T18" fmla="*/ 0 w 95"/>
                <a:gd name="T19" fmla="*/ 8 h 64"/>
                <a:gd name="T20" fmla="*/ 0 w 95"/>
                <a:gd name="T21" fmla="*/ 16 h 64"/>
                <a:gd name="T22" fmla="*/ 48 w 95"/>
                <a:gd name="T23" fmla="*/ 64 h 64"/>
                <a:gd name="T24" fmla="*/ 95 w 95"/>
                <a:gd name="T25" fmla="*/ 16 h 64"/>
                <a:gd name="T26" fmla="*/ 94 w 95"/>
                <a:gd name="T27"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64">
                  <a:moveTo>
                    <a:pt x="94" y="5"/>
                  </a:moveTo>
                  <a:cubicBezTo>
                    <a:pt x="94" y="4"/>
                    <a:pt x="93" y="2"/>
                    <a:pt x="91" y="1"/>
                  </a:cubicBezTo>
                  <a:cubicBezTo>
                    <a:pt x="90" y="1"/>
                    <a:pt x="88" y="0"/>
                    <a:pt x="87" y="1"/>
                  </a:cubicBezTo>
                  <a:cubicBezTo>
                    <a:pt x="85" y="1"/>
                    <a:pt x="84" y="2"/>
                    <a:pt x="83" y="3"/>
                  </a:cubicBezTo>
                  <a:cubicBezTo>
                    <a:pt x="82" y="5"/>
                    <a:pt x="82" y="7"/>
                    <a:pt x="82" y="8"/>
                  </a:cubicBezTo>
                  <a:cubicBezTo>
                    <a:pt x="83" y="11"/>
                    <a:pt x="83" y="13"/>
                    <a:pt x="83" y="16"/>
                  </a:cubicBezTo>
                  <a:cubicBezTo>
                    <a:pt x="83" y="35"/>
                    <a:pt x="67" y="51"/>
                    <a:pt x="48" y="51"/>
                  </a:cubicBezTo>
                  <a:cubicBezTo>
                    <a:pt x="28" y="51"/>
                    <a:pt x="12" y="35"/>
                    <a:pt x="12" y="16"/>
                  </a:cubicBezTo>
                  <a:cubicBezTo>
                    <a:pt x="12" y="16"/>
                    <a:pt x="12" y="15"/>
                    <a:pt x="12" y="15"/>
                  </a:cubicBezTo>
                  <a:cubicBezTo>
                    <a:pt x="0" y="8"/>
                    <a:pt x="0" y="8"/>
                    <a:pt x="0" y="8"/>
                  </a:cubicBezTo>
                  <a:cubicBezTo>
                    <a:pt x="0" y="11"/>
                    <a:pt x="0" y="13"/>
                    <a:pt x="0" y="16"/>
                  </a:cubicBezTo>
                  <a:cubicBezTo>
                    <a:pt x="0" y="42"/>
                    <a:pt x="21" y="64"/>
                    <a:pt x="48" y="64"/>
                  </a:cubicBezTo>
                  <a:cubicBezTo>
                    <a:pt x="74" y="64"/>
                    <a:pt x="95" y="42"/>
                    <a:pt x="95" y="16"/>
                  </a:cubicBezTo>
                  <a:cubicBezTo>
                    <a:pt x="95" y="13"/>
                    <a:pt x="95" y="9"/>
                    <a:pt x="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10" name="Graphic 9">
            <a:extLst>
              <a:ext uri="{FF2B5EF4-FFF2-40B4-BE49-F238E27FC236}">
                <a16:creationId xmlns:a16="http://schemas.microsoft.com/office/drawing/2014/main" id="{148630CA-8F69-364C-9A7B-62578D848E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0640" y="2537175"/>
            <a:ext cx="504000" cy="504000"/>
          </a:xfrm>
          <a:prstGeom prst="rect">
            <a:avLst/>
          </a:prstGeom>
        </p:spPr>
      </p:pic>
      <p:pic>
        <p:nvPicPr>
          <p:cNvPr id="17" name="Graphic 16">
            <a:extLst>
              <a:ext uri="{FF2B5EF4-FFF2-40B4-BE49-F238E27FC236}">
                <a16:creationId xmlns:a16="http://schemas.microsoft.com/office/drawing/2014/main" id="{7A3EEE6C-316A-434A-B355-C1D2F12A5EA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93223" y="2557053"/>
            <a:ext cx="504000" cy="504000"/>
          </a:xfrm>
          <a:prstGeom prst="rect">
            <a:avLst/>
          </a:prstGeom>
        </p:spPr>
      </p:pic>
      <p:pic>
        <p:nvPicPr>
          <p:cNvPr id="21" name="Graphic 20">
            <a:extLst>
              <a:ext uri="{FF2B5EF4-FFF2-40B4-BE49-F238E27FC236}">
                <a16:creationId xmlns:a16="http://schemas.microsoft.com/office/drawing/2014/main" id="{D214A458-FD02-D840-9DAC-DFEBD436DED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1501" y="2537175"/>
            <a:ext cx="504000" cy="504000"/>
          </a:xfrm>
          <a:prstGeom prst="rect">
            <a:avLst/>
          </a:prstGeom>
        </p:spPr>
      </p:pic>
      <p:grpSp>
        <p:nvGrpSpPr>
          <p:cNvPr id="5" name="Group 4">
            <a:extLst>
              <a:ext uri="{FF2B5EF4-FFF2-40B4-BE49-F238E27FC236}">
                <a16:creationId xmlns:a16="http://schemas.microsoft.com/office/drawing/2014/main" id="{E4814CEE-0982-1A4F-9D17-AE4DB3D91580}"/>
              </a:ext>
            </a:extLst>
          </p:cNvPr>
          <p:cNvGrpSpPr/>
          <p:nvPr/>
        </p:nvGrpSpPr>
        <p:grpSpPr>
          <a:xfrm>
            <a:off x="478433" y="2321817"/>
            <a:ext cx="7395740" cy="883337"/>
            <a:chOff x="478433" y="2262183"/>
            <a:chExt cx="7395740" cy="883337"/>
          </a:xfrm>
        </p:grpSpPr>
        <p:sp>
          <p:nvSpPr>
            <p:cNvPr id="46" name="Arrow: Pentagon 5">
              <a:extLst>
                <a:ext uri="{FF2B5EF4-FFF2-40B4-BE49-F238E27FC236}">
                  <a16:creationId xmlns:a16="http://schemas.microsoft.com/office/drawing/2014/main" id="{15884F70-F9EF-A74F-9D7E-EEEBDF05CC1F}"/>
                </a:ext>
              </a:extLst>
            </p:cNvPr>
            <p:cNvSpPr/>
            <p:nvPr/>
          </p:nvSpPr>
          <p:spPr>
            <a:xfrm>
              <a:off x="1034173" y="2391002"/>
              <a:ext cx="6840000" cy="625699"/>
            </a:xfrm>
            <a:prstGeom prst="homePlat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b="1">
                  <a:solidFill>
                    <a:schemeClr val="bg1"/>
                  </a:solidFill>
                </a:rPr>
                <a:t>Solutions</a:t>
              </a:r>
            </a:p>
          </p:txBody>
        </p:sp>
        <p:sp>
          <p:nvSpPr>
            <p:cNvPr id="49" name="Oval 48">
              <a:extLst>
                <a:ext uri="{FF2B5EF4-FFF2-40B4-BE49-F238E27FC236}">
                  <a16:creationId xmlns:a16="http://schemas.microsoft.com/office/drawing/2014/main" id="{D784F950-E9D9-1F40-91E7-64E9FF05A5A9}"/>
                </a:ext>
              </a:extLst>
            </p:cNvPr>
            <p:cNvSpPr/>
            <p:nvPr/>
          </p:nvSpPr>
          <p:spPr>
            <a:xfrm>
              <a:off x="478433" y="2262183"/>
              <a:ext cx="883337" cy="883337"/>
            </a:xfrm>
            <a:prstGeom prst="ellipse">
              <a:avLst/>
            </a:prstGeom>
            <a:solidFill>
              <a:schemeClr val="accent1">
                <a:lumMod val="7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0" name="Graphic 49">
            <a:extLst>
              <a:ext uri="{FF2B5EF4-FFF2-40B4-BE49-F238E27FC236}">
                <a16:creationId xmlns:a16="http://schemas.microsoft.com/office/drawing/2014/main" id="{B21B878C-4B87-6D46-A7BA-20E384EA6D3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4345" y="2525623"/>
            <a:ext cx="504000" cy="504000"/>
          </a:xfrm>
          <a:prstGeom prst="rect">
            <a:avLst/>
          </a:prstGeom>
        </p:spPr>
      </p:pic>
      <p:grpSp>
        <p:nvGrpSpPr>
          <p:cNvPr id="52" name="Group 51">
            <a:extLst>
              <a:ext uri="{FF2B5EF4-FFF2-40B4-BE49-F238E27FC236}">
                <a16:creationId xmlns:a16="http://schemas.microsoft.com/office/drawing/2014/main" id="{A0447759-1422-E641-A1D0-8A06C5A33840}"/>
              </a:ext>
            </a:extLst>
          </p:cNvPr>
          <p:cNvGrpSpPr/>
          <p:nvPr/>
        </p:nvGrpSpPr>
        <p:grpSpPr>
          <a:xfrm>
            <a:off x="478433" y="6351035"/>
            <a:ext cx="7395741" cy="883337"/>
            <a:chOff x="478433" y="2262183"/>
            <a:chExt cx="7395741" cy="883337"/>
          </a:xfrm>
        </p:grpSpPr>
        <p:sp>
          <p:nvSpPr>
            <p:cNvPr id="53" name="Arrow: Pentagon 5">
              <a:extLst>
                <a:ext uri="{FF2B5EF4-FFF2-40B4-BE49-F238E27FC236}">
                  <a16:creationId xmlns:a16="http://schemas.microsoft.com/office/drawing/2014/main" id="{C9938192-EE12-AA41-ABEB-6E4BD3196711}"/>
                </a:ext>
              </a:extLst>
            </p:cNvPr>
            <p:cNvSpPr/>
            <p:nvPr/>
          </p:nvSpPr>
          <p:spPr>
            <a:xfrm>
              <a:off x="1034174" y="2391002"/>
              <a:ext cx="6840000" cy="625699"/>
            </a:xfrm>
            <a:prstGeom prst="homePlat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b="1" dirty="0">
                  <a:solidFill>
                    <a:schemeClr val="bg1"/>
                  </a:solidFill>
                </a:rPr>
                <a:t>Data Office</a:t>
              </a:r>
            </a:p>
          </p:txBody>
        </p:sp>
        <p:sp>
          <p:nvSpPr>
            <p:cNvPr id="54" name="Oval 53">
              <a:extLst>
                <a:ext uri="{FF2B5EF4-FFF2-40B4-BE49-F238E27FC236}">
                  <a16:creationId xmlns:a16="http://schemas.microsoft.com/office/drawing/2014/main" id="{0D4B5217-2385-4440-A5BE-6ED31C92BB49}"/>
                </a:ext>
              </a:extLst>
            </p:cNvPr>
            <p:cNvSpPr/>
            <p:nvPr/>
          </p:nvSpPr>
          <p:spPr>
            <a:xfrm>
              <a:off x="478433" y="2262183"/>
              <a:ext cx="883337" cy="883337"/>
            </a:xfrm>
            <a:prstGeom prst="ellipse">
              <a:avLst/>
            </a:prstGeom>
            <a:solidFill>
              <a:schemeClr val="accent6">
                <a:lumMod val="75000"/>
              </a:schemeClr>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5" name="Graphic 174">
            <a:extLst>
              <a:ext uri="{FF2B5EF4-FFF2-40B4-BE49-F238E27FC236}">
                <a16:creationId xmlns:a16="http://schemas.microsoft.com/office/drawing/2014/main" id="{7C24CC36-C4F6-0B45-8496-AC703F878D7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345" y="6608214"/>
            <a:ext cx="432000" cy="432000"/>
          </a:xfrm>
          <a:prstGeom prst="rect">
            <a:avLst/>
          </a:prstGeom>
        </p:spPr>
      </p:pic>
      <p:sp>
        <p:nvSpPr>
          <p:cNvPr id="59" name="Oval 58">
            <a:extLst>
              <a:ext uri="{FF2B5EF4-FFF2-40B4-BE49-F238E27FC236}">
                <a16:creationId xmlns:a16="http://schemas.microsoft.com/office/drawing/2014/main" id="{4AF3FA64-528E-F146-91E4-21568B516C1E}"/>
              </a:ext>
            </a:extLst>
          </p:cNvPr>
          <p:cNvSpPr/>
          <p:nvPr/>
        </p:nvSpPr>
        <p:spPr>
          <a:xfrm>
            <a:off x="8760638" y="6836384"/>
            <a:ext cx="883337" cy="883337"/>
          </a:xfrm>
          <a:prstGeom prst="ellipse">
            <a:avLst/>
          </a:prstGeom>
          <a:solidFill>
            <a:schemeClr val="accent3">
              <a:lumMod val="75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 name="Graphic 173">
            <a:extLst>
              <a:ext uri="{FF2B5EF4-FFF2-40B4-BE49-F238E27FC236}">
                <a16:creationId xmlns:a16="http://schemas.microsoft.com/office/drawing/2014/main" id="{758F7EDE-A906-604C-8C46-9D4E3C5870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04640" y="7008939"/>
            <a:ext cx="504000" cy="504000"/>
          </a:xfrm>
          <a:prstGeom prst="rect">
            <a:avLst/>
          </a:prstGeom>
        </p:spPr>
      </p:pic>
    </p:spTree>
    <p:extLst>
      <p:ext uri="{BB962C8B-B14F-4D97-AF65-F5344CB8AC3E}">
        <p14:creationId xmlns:p14="http://schemas.microsoft.com/office/powerpoint/2010/main" val="34516260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598EA25-6B04-4E5A-B9C1-9A54C41202D5}"/>
              </a:ext>
            </a:extLst>
          </p:cNvPr>
          <p:cNvGrpSpPr/>
          <p:nvPr/>
        </p:nvGrpSpPr>
        <p:grpSpPr>
          <a:xfrm>
            <a:off x="1294656" y="2578604"/>
            <a:ext cx="14417284" cy="992194"/>
            <a:chOff x="1294656" y="2578604"/>
            <a:chExt cx="14417284" cy="992194"/>
          </a:xfrm>
        </p:grpSpPr>
        <p:sp>
          <p:nvSpPr>
            <p:cNvPr id="4" name="Arrow: Pentagon 3">
              <a:extLst>
                <a:ext uri="{FF2B5EF4-FFF2-40B4-BE49-F238E27FC236}">
                  <a16:creationId xmlns:a16="http://schemas.microsoft.com/office/drawing/2014/main" id="{F87482A5-C2EB-41A9-A362-25F78D10D7CF}"/>
                </a:ext>
              </a:extLst>
            </p:cNvPr>
            <p:cNvSpPr/>
            <p:nvPr/>
          </p:nvSpPr>
          <p:spPr>
            <a:xfrm>
              <a:off x="1294656" y="2578604"/>
              <a:ext cx="5205699" cy="992194"/>
            </a:xfrm>
            <a:prstGeom prst="homePlate">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B968452-2893-438E-BD9D-1665A99E406F}"/>
                </a:ext>
              </a:extLst>
            </p:cNvPr>
            <p:cNvGrpSpPr/>
            <p:nvPr/>
          </p:nvGrpSpPr>
          <p:grpSpPr>
            <a:xfrm>
              <a:off x="6163780" y="2578604"/>
              <a:ext cx="9548160" cy="992194"/>
              <a:chOff x="6163779" y="2578604"/>
              <a:chExt cx="10092221" cy="992194"/>
            </a:xfrm>
          </p:grpSpPr>
          <p:sp>
            <p:nvSpPr>
              <p:cNvPr id="62" name="Arrow: Chevron 61">
                <a:extLst>
                  <a:ext uri="{FF2B5EF4-FFF2-40B4-BE49-F238E27FC236}">
                    <a16:creationId xmlns:a16="http://schemas.microsoft.com/office/drawing/2014/main" id="{3C735CEE-ACE2-4833-B023-51FFEF44B0B3}"/>
                  </a:ext>
                </a:extLst>
              </p:cNvPr>
              <p:cNvSpPr/>
              <p:nvPr/>
            </p:nvSpPr>
            <p:spPr>
              <a:xfrm>
                <a:off x="6163779" y="2578604"/>
                <a:ext cx="5205699" cy="992194"/>
              </a:xfrm>
              <a:prstGeom prst="chevron">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Chevron 62">
                <a:extLst>
                  <a:ext uri="{FF2B5EF4-FFF2-40B4-BE49-F238E27FC236}">
                    <a16:creationId xmlns:a16="http://schemas.microsoft.com/office/drawing/2014/main" id="{6D810F8F-9791-45A7-B3A2-BBAAF6B65F08}"/>
                  </a:ext>
                </a:extLst>
              </p:cNvPr>
              <p:cNvSpPr/>
              <p:nvPr/>
            </p:nvSpPr>
            <p:spPr>
              <a:xfrm>
                <a:off x="11050301" y="2578604"/>
                <a:ext cx="5205699" cy="992194"/>
              </a:xfrm>
              <a:prstGeom prst="chevron">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1A8EC0BA-5EFA-4507-BE20-17664E66353B}"/>
              </a:ext>
            </a:extLst>
          </p:cNvPr>
          <p:cNvGrpSpPr/>
          <p:nvPr/>
        </p:nvGrpSpPr>
        <p:grpSpPr>
          <a:xfrm>
            <a:off x="1294656" y="4476311"/>
            <a:ext cx="14417284" cy="992194"/>
            <a:chOff x="1294656" y="2578604"/>
            <a:chExt cx="14417284" cy="992194"/>
          </a:xfrm>
          <a:solidFill>
            <a:schemeClr val="accent4">
              <a:lumMod val="20000"/>
              <a:lumOff val="80000"/>
            </a:schemeClr>
          </a:solidFill>
        </p:grpSpPr>
        <p:sp>
          <p:nvSpPr>
            <p:cNvPr id="65" name="Arrow: Pentagon 64">
              <a:extLst>
                <a:ext uri="{FF2B5EF4-FFF2-40B4-BE49-F238E27FC236}">
                  <a16:creationId xmlns:a16="http://schemas.microsoft.com/office/drawing/2014/main" id="{189F00C4-E59D-4328-A44F-E570CC02FB08}"/>
                </a:ext>
              </a:extLst>
            </p:cNvPr>
            <p:cNvSpPr/>
            <p:nvPr/>
          </p:nvSpPr>
          <p:spPr>
            <a:xfrm>
              <a:off x="1294656" y="2578604"/>
              <a:ext cx="5205699" cy="992194"/>
            </a:xfrm>
            <a:prstGeom prst="homePlat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6C00507-55CA-4F44-A39C-5ADAEB94A89F}"/>
                </a:ext>
              </a:extLst>
            </p:cNvPr>
            <p:cNvGrpSpPr/>
            <p:nvPr/>
          </p:nvGrpSpPr>
          <p:grpSpPr>
            <a:xfrm>
              <a:off x="6163780" y="2578604"/>
              <a:ext cx="9548160" cy="992194"/>
              <a:chOff x="6163779" y="2578604"/>
              <a:chExt cx="10092221" cy="992194"/>
            </a:xfrm>
            <a:grpFill/>
          </p:grpSpPr>
          <p:sp>
            <p:nvSpPr>
              <p:cNvPr id="67" name="Arrow: Chevron 66">
                <a:extLst>
                  <a:ext uri="{FF2B5EF4-FFF2-40B4-BE49-F238E27FC236}">
                    <a16:creationId xmlns:a16="http://schemas.microsoft.com/office/drawing/2014/main" id="{2360B5E6-C545-4876-B092-02DC5DCAE1C8}"/>
                  </a:ext>
                </a:extLst>
              </p:cNvPr>
              <p:cNvSpPr/>
              <p:nvPr/>
            </p:nvSpPr>
            <p:spPr>
              <a:xfrm>
                <a:off x="6163779" y="2578604"/>
                <a:ext cx="5205699" cy="992194"/>
              </a:xfrm>
              <a:prstGeom prst="chevron">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Chevron 67">
                <a:extLst>
                  <a:ext uri="{FF2B5EF4-FFF2-40B4-BE49-F238E27FC236}">
                    <a16:creationId xmlns:a16="http://schemas.microsoft.com/office/drawing/2014/main" id="{423E9FB4-6EF9-45EC-9CAC-1DD57B4CC534}"/>
                  </a:ext>
                </a:extLst>
              </p:cNvPr>
              <p:cNvSpPr/>
              <p:nvPr/>
            </p:nvSpPr>
            <p:spPr>
              <a:xfrm>
                <a:off x="11050301" y="2578604"/>
                <a:ext cx="5205699" cy="992194"/>
              </a:xfrm>
              <a:prstGeom prst="chevron">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9" name="Group 68">
            <a:extLst>
              <a:ext uri="{FF2B5EF4-FFF2-40B4-BE49-F238E27FC236}">
                <a16:creationId xmlns:a16="http://schemas.microsoft.com/office/drawing/2014/main" id="{1874BE7D-3D29-4E5F-BA46-06242DD588B6}"/>
              </a:ext>
            </a:extLst>
          </p:cNvPr>
          <p:cNvGrpSpPr/>
          <p:nvPr/>
        </p:nvGrpSpPr>
        <p:grpSpPr>
          <a:xfrm>
            <a:off x="1294656" y="6363824"/>
            <a:ext cx="14417284" cy="992194"/>
            <a:chOff x="1294656" y="2578604"/>
            <a:chExt cx="14417284" cy="992194"/>
          </a:xfrm>
          <a:solidFill>
            <a:schemeClr val="accent3">
              <a:lumMod val="20000"/>
              <a:lumOff val="80000"/>
            </a:schemeClr>
          </a:solidFill>
        </p:grpSpPr>
        <p:sp>
          <p:nvSpPr>
            <p:cNvPr id="70" name="Arrow: Pentagon 69">
              <a:extLst>
                <a:ext uri="{FF2B5EF4-FFF2-40B4-BE49-F238E27FC236}">
                  <a16:creationId xmlns:a16="http://schemas.microsoft.com/office/drawing/2014/main" id="{A3A6A121-DB9A-4056-86DB-EFCC58B2CA3F}"/>
                </a:ext>
              </a:extLst>
            </p:cNvPr>
            <p:cNvSpPr/>
            <p:nvPr/>
          </p:nvSpPr>
          <p:spPr>
            <a:xfrm>
              <a:off x="1294656" y="2578604"/>
              <a:ext cx="5205699" cy="992194"/>
            </a:xfrm>
            <a:prstGeom prst="homePlat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91BAEE4F-C8CB-4677-A7A1-6EAC5DD2DD6B}"/>
                </a:ext>
              </a:extLst>
            </p:cNvPr>
            <p:cNvGrpSpPr/>
            <p:nvPr/>
          </p:nvGrpSpPr>
          <p:grpSpPr>
            <a:xfrm>
              <a:off x="6163780" y="2578604"/>
              <a:ext cx="9548160" cy="992194"/>
              <a:chOff x="6163779" y="2578604"/>
              <a:chExt cx="10092221" cy="992194"/>
            </a:xfrm>
            <a:grpFill/>
          </p:grpSpPr>
          <p:sp>
            <p:nvSpPr>
              <p:cNvPr id="72" name="Arrow: Chevron 71">
                <a:extLst>
                  <a:ext uri="{FF2B5EF4-FFF2-40B4-BE49-F238E27FC236}">
                    <a16:creationId xmlns:a16="http://schemas.microsoft.com/office/drawing/2014/main" id="{B975005E-94E5-466F-BBF3-1876E67D1C42}"/>
                  </a:ext>
                </a:extLst>
              </p:cNvPr>
              <p:cNvSpPr/>
              <p:nvPr/>
            </p:nvSpPr>
            <p:spPr>
              <a:xfrm>
                <a:off x="6163779" y="2578604"/>
                <a:ext cx="5205699" cy="992194"/>
              </a:xfrm>
              <a:prstGeom prst="chevron">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Chevron 72">
                <a:extLst>
                  <a:ext uri="{FF2B5EF4-FFF2-40B4-BE49-F238E27FC236}">
                    <a16:creationId xmlns:a16="http://schemas.microsoft.com/office/drawing/2014/main" id="{C68AE055-D1A0-48DD-B90D-76C6FC47558E}"/>
                  </a:ext>
                </a:extLst>
              </p:cNvPr>
              <p:cNvSpPr/>
              <p:nvPr/>
            </p:nvSpPr>
            <p:spPr>
              <a:xfrm>
                <a:off x="11050301" y="2578604"/>
                <a:ext cx="5205699" cy="992194"/>
              </a:xfrm>
              <a:prstGeom prst="chevron">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Oval 2">
            <a:extLst>
              <a:ext uri="{FF2B5EF4-FFF2-40B4-BE49-F238E27FC236}">
                <a16:creationId xmlns:a16="http://schemas.microsoft.com/office/drawing/2014/main" id="{F99AC0CB-8643-46A5-A0D7-A9A2B9A0AEE7}"/>
              </a:ext>
            </a:extLst>
          </p:cNvPr>
          <p:cNvSpPr/>
          <p:nvPr/>
        </p:nvSpPr>
        <p:spPr>
          <a:xfrm>
            <a:off x="623999" y="2460652"/>
            <a:ext cx="1228099" cy="1228099"/>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A890D34-AD65-4906-8F9B-F1D4551EBA54}"/>
              </a:ext>
            </a:extLst>
          </p:cNvPr>
          <p:cNvSpPr/>
          <p:nvPr/>
        </p:nvSpPr>
        <p:spPr>
          <a:xfrm>
            <a:off x="623999" y="4350955"/>
            <a:ext cx="1228099" cy="122809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66094A9-5BAA-4139-B0D4-3DD5CD1BD9B8}"/>
              </a:ext>
            </a:extLst>
          </p:cNvPr>
          <p:cNvSpPr/>
          <p:nvPr/>
        </p:nvSpPr>
        <p:spPr>
          <a:xfrm>
            <a:off x="623999" y="6241258"/>
            <a:ext cx="1228099" cy="1228099"/>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4">
            <a:extLst>
              <a:ext uri="{FF2B5EF4-FFF2-40B4-BE49-F238E27FC236}">
                <a16:creationId xmlns:a16="http://schemas.microsoft.com/office/drawing/2014/main" id="{81692667-62B5-44EC-81FC-B38A6454D091}"/>
              </a:ext>
            </a:extLst>
          </p:cNvPr>
          <p:cNvSpPr txBox="1">
            <a:spLocks/>
          </p:cNvSpPr>
          <p:nvPr/>
        </p:nvSpPr>
        <p:spPr>
          <a:xfrm>
            <a:off x="0" y="1"/>
            <a:ext cx="16256000" cy="389468"/>
          </a:xfrm>
          <a:prstGeom prst="rect">
            <a:avLst/>
          </a:prstGeom>
          <a:solidFill>
            <a:schemeClr val="accent2"/>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US" sz="1600" dirty="0">
                <a:solidFill>
                  <a:schemeClr val="bg1"/>
                </a:solidFill>
              </a:rPr>
              <a:t>TRANSFORMATION OFFICE</a:t>
            </a:r>
          </a:p>
        </p:txBody>
      </p:sp>
      <p:sp>
        <p:nvSpPr>
          <p:cNvPr id="34" name="Title 2">
            <a:extLst>
              <a:ext uri="{FF2B5EF4-FFF2-40B4-BE49-F238E27FC236}">
                <a16:creationId xmlns:a16="http://schemas.microsoft.com/office/drawing/2014/main" id="{39AE2719-730B-493C-8D8E-F2447A7B1BAF}"/>
              </a:ext>
            </a:extLst>
          </p:cNvPr>
          <p:cNvSpPr>
            <a:spLocks noGrp="1"/>
          </p:cNvSpPr>
          <p:nvPr>
            <p:ph type="title"/>
          </p:nvPr>
        </p:nvSpPr>
        <p:spPr/>
        <p:txBody>
          <a:bodyPr/>
          <a:lstStyle/>
          <a:p>
            <a:r>
              <a:rPr lang="en-US" dirty="0"/>
              <a:t>What you need to know</a:t>
            </a:r>
          </a:p>
        </p:txBody>
      </p:sp>
      <p:sp>
        <p:nvSpPr>
          <p:cNvPr id="8" name="Date Placeholder 2">
            <a:extLst>
              <a:ext uri="{FF2B5EF4-FFF2-40B4-BE49-F238E27FC236}">
                <a16:creationId xmlns:a16="http://schemas.microsoft.com/office/drawing/2014/main" id="{DB76489B-6628-440E-9202-A9E8DB683C4B}"/>
              </a:ext>
            </a:extLst>
          </p:cNvPr>
          <p:cNvSpPr>
            <a:spLocks noGrp="1"/>
          </p:cNvSpPr>
          <p:nvPr>
            <p:ph type="dt" sz="half" idx="10"/>
          </p:nvPr>
        </p:nvSpPr>
        <p:spPr>
          <a:xfrm>
            <a:off x="1992255" y="8540157"/>
            <a:ext cx="960000" cy="288000"/>
          </a:xfrm>
        </p:spPr>
        <p:txBody>
          <a:bodyPr/>
          <a:lstStyle/>
          <a:p>
            <a:fld id="{4E5AB15A-4DF2-4D3F-B804-F1418BD7EF6F}" type="datetime1">
              <a:rPr lang="en-GB" smtClean="0"/>
              <a:t>07/04/2021</a:t>
            </a:fld>
            <a:endParaRPr lang="en-GB" dirty="0"/>
          </a:p>
        </p:txBody>
      </p:sp>
      <p:sp>
        <p:nvSpPr>
          <p:cNvPr id="25" name="Rectangle 24">
            <a:extLst>
              <a:ext uri="{FF2B5EF4-FFF2-40B4-BE49-F238E27FC236}">
                <a16:creationId xmlns:a16="http://schemas.microsoft.com/office/drawing/2014/main" id="{13518BDC-F5AA-480D-8C05-274F9001442B}"/>
              </a:ext>
            </a:extLst>
          </p:cNvPr>
          <p:cNvSpPr/>
          <p:nvPr/>
        </p:nvSpPr>
        <p:spPr>
          <a:xfrm>
            <a:off x="1827273" y="2083483"/>
            <a:ext cx="3515706" cy="461665"/>
          </a:xfrm>
          <a:prstGeom prst="rect">
            <a:avLst/>
          </a:prstGeom>
        </p:spPr>
        <p:txBody>
          <a:bodyPr wrap="none">
            <a:spAutoFit/>
          </a:bodyPr>
          <a:lstStyle/>
          <a:p>
            <a:r>
              <a:rPr lang="en-US" sz="2400" b="1" dirty="0">
                <a:solidFill>
                  <a:schemeClr val="accent1"/>
                </a:solidFill>
                <a:latin typeface="+mj-lt"/>
              </a:rPr>
              <a:t>Why are we changing?</a:t>
            </a:r>
            <a:endParaRPr lang="en-US" sz="2400" dirty="0">
              <a:solidFill>
                <a:schemeClr val="accent1"/>
              </a:solidFill>
              <a:latin typeface="+mj-lt"/>
            </a:endParaRPr>
          </a:p>
        </p:txBody>
      </p:sp>
      <p:sp>
        <p:nvSpPr>
          <p:cNvPr id="36" name="Rectangle 35">
            <a:extLst>
              <a:ext uri="{FF2B5EF4-FFF2-40B4-BE49-F238E27FC236}">
                <a16:creationId xmlns:a16="http://schemas.microsoft.com/office/drawing/2014/main" id="{A3E7C870-FAFF-4A15-950E-ACBDE43E453E}"/>
              </a:ext>
            </a:extLst>
          </p:cNvPr>
          <p:cNvSpPr/>
          <p:nvPr/>
        </p:nvSpPr>
        <p:spPr>
          <a:xfrm>
            <a:off x="1827273" y="3957948"/>
            <a:ext cx="3515706" cy="461665"/>
          </a:xfrm>
          <a:prstGeom prst="rect">
            <a:avLst/>
          </a:prstGeom>
        </p:spPr>
        <p:txBody>
          <a:bodyPr wrap="none">
            <a:spAutoFit/>
          </a:bodyPr>
          <a:lstStyle/>
          <a:p>
            <a:r>
              <a:rPr lang="en-US" sz="2400" b="1" dirty="0">
                <a:solidFill>
                  <a:schemeClr val="accent4"/>
                </a:solidFill>
                <a:latin typeface="+mj-lt"/>
              </a:rPr>
              <a:t>How are we changing?</a:t>
            </a:r>
            <a:endParaRPr lang="en-US" sz="2400" dirty="0">
              <a:solidFill>
                <a:schemeClr val="accent4"/>
              </a:solidFill>
              <a:latin typeface="+mj-lt"/>
            </a:endParaRPr>
          </a:p>
        </p:txBody>
      </p:sp>
      <p:sp>
        <p:nvSpPr>
          <p:cNvPr id="38" name="Rectangle 37">
            <a:extLst>
              <a:ext uri="{FF2B5EF4-FFF2-40B4-BE49-F238E27FC236}">
                <a16:creationId xmlns:a16="http://schemas.microsoft.com/office/drawing/2014/main" id="{D24EF52C-EF80-4EDE-BB2A-E6A1CEA1BC87}"/>
              </a:ext>
            </a:extLst>
          </p:cNvPr>
          <p:cNvSpPr/>
          <p:nvPr/>
        </p:nvSpPr>
        <p:spPr>
          <a:xfrm>
            <a:off x="1775977" y="5847910"/>
            <a:ext cx="3618298" cy="461665"/>
          </a:xfrm>
          <a:prstGeom prst="rect">
            <a:avLst/>
          </a:prstGeom>
        </p:spPr>
        <p:txBody>
          <a:bodyPr wrap="none">
            <a:spAutoFit/>
          </a:bodyPr>
          <a:lstStyle/>
          <a:p>
            <a:r>
              <a:rPr lang="en-US" sz="2400" b="1" dirty="0">
                <a:solidFill>
                  <a:schemeClr val="accent3"/>
                </a:solidFill>
                <a:latin typeface="+mj-lt"/>
              </a:rPr>
              <a:t>What are we changing?</a:t>
            </a:r>
            <a:endParaRPr lang="en-US" sz="2400" dirty="0">
              <a:solidFill>
                <a:schemeClr val="accent3"/>
              </a:solidFill>
              <a:latin typeface="+mj-lt"/>
            </a:endParaRPr>
          </a:p>
        </p:txBody>
      </p:sp>
      <p:grpSp>
        <p:nvGrpSpPr>
          <p:cNvPr id="47" name="Group 52">
            <a:extLst>
              <a:ext uri="{FF2B5EF4-FFF2-40B4-BE49-F238E27FC236}">
                <a16:creationId xmlns:a16="http://schemas.microsoft.com/office/drawing/2014/main" id="{A7942AC8-AA76-43EE-A213-51CBFD65E51B}"/>
              </a:ext>
            </a:extLst>
          </p:cNvPr>
          <p:cNvGrpSpPr>
            <a:grpSpLocks noChangeAspect="1"/>
          </p:cNvGrpSpPr>
          <p:nvPr/>
        </p:nvGrpSpPr>
        <p:grpSpPr bwMode="auto">
          <a:xfrm>
            <a:off x="934919" y="4667692"/>
            <a:ext cx="600468" cy="600468"/>
            <a:chOff x="6539" y="439"/>
            <a:chExt cx="426" cy="426"/>
          </a:xfrm>
          <a:solidFill>
            <a:schemeClr val="bg1"/>
          </a:solidFill>
        </p:grpSpPr>
        <p:sp>
          <p:nvSpPr>
            <p:cNvPr id="48" name="Freeform 53">
              <a:extLst>
                <a:ext uri="{FF2B5EF4-FFF2-40B4-BE49-F238E27FC236}">
                  <a16:creationId xmlns:a16="http://schemas.microsoft.com/office/drawing/2014/main" id="{AAB310A4-C5D3-4796-A82E-38E25E9874ED}"/>
                </a:ext>
              </a:extLst>
            </p:cNvPr>
            <p:cNvSpPr>
              <a:spLocks/>
            </p:cNvSpPr>
            <p:nvPr/>
          </p:nvSpPr>
          <p:spPr bwMode="auto">
            <a:xfrm>
              <a:off x="6539" y="439"/>
              <a:ext cx="426" cy="392"/>
            </a:xfrm>
            <a:custGeom>
              <a:avLst/>
              <a:gdLst>
                <a:gd name="T0" fmla="*/ 60 w 288"/>
                <a:gd name="T1" fmla="*/ 262 h 265"/>
                <a:gd name="T2" fmla="*/ 26 w 288"/>
                <a:gd name="T3" fmla="*/ 220 h 265"/>
                <a:gd name="T4" fmla="*/ 41 w 288"/>
                <a:gd name="T5" fmla="*/ 168 h 265"/>
                <a:gd name="T6" fmla="*/ 0 w 288"/>
                <a:gd name="T7" fmla="*/ 162 h 265"/>
                <a:gd name="T8" fmla="*/ 6 w 288"/>
                <a:gd name="T9" fmla="*/ 120 h 265"/>
                <a:gd name="T10" fmla="*/ 50 w 288"/>
                <a:gd name="T11" fmla="*/ 92 h 265"/>
                <a:gd name="T12" fmla="*/ 24 w 288"/>
                <a:gd name="T13" fmla="*/ 63 h 265"/>
                <a:gd name="T14" fmla="*/ 60 w 288"/>
                <a:gd name="T15" fmla="*/ 25 h 265"/>
                <a:gd name="T16" fmla="*/ 92 w 288"/>
                <a:gd name="T17" fmla="*/ 49 h 265"/>
                <a:gd name="T18" fmla="*/ 120 w 288"/>
                <a:gd name="T19" fmla="*/ 6 h 265"/>
                <a:gd name="T20" fmla="*/ 162 w 288"/>
                <a:gd name="T21" fmla="*/ 0 h 265"/>
                <a:gd name="T22" fmla="*/ 168 w 288"/>
                <a:gd name="T23" fmla="*/ 40 h 265"/>
                <a:gd name="T24" fmla="*/ 221 w 288"/>
                <a:gd name="T25" fmla="*/ 25 h 265"/>
                <a:gd name="T26" fmla="*/ 263 w 288"/>
                <a:gd name="T27" fmla="*/ 59 h 265"/>
                <a:gd name="T28" fmla="*/ 263 w 288"/>
                <a:gd name="T29" fmla="*/ 67 h 265"/>
                <a:gd name="T30" fmla="*/ 248 w 288"/>
                <a:gd name="T31" fmla="*/ 120 h 265"/>
                <a:gd name="T32" fmla="*/ 288 w 288"/>
                <a:gd name="T33" fmla="*/ 126 h 265"/>
                <a:gd name="T34" fmla="*/ 282 w 288"/>
                <a:gd name="T35" fmla="*/ 168 h 265"/>
                <a:gd name="T36" fmla="*/ 239 w 288"/>
                <a:gd name="T37" fmla="*/ 196 h 265"/>
                <a:gd name="T38" fmla="*/ 263 w 288"/>
                <a:gd name="T39" fmla="*/ 228 h 265"/>
                <a:gd name="T40" fmla="*/ 221 w 288"/>
                <a:gd name="T41" fmla="*/ 262 h 265"/>
                <a:gd name="T42" fmla="*/ 193 w 288"/>
                <a:gd name="T43" fmla="*/ 226 h 265"/>
                <a:gd name="T44" fmla="*/ 225 w 288"/>
                <a:gd name="T45" fmla="*/ 250 h 265"/>
                <a:gd name="T46" fmla="*/ 227 w 288"/>
                <a:gd name="T47" fmla="*/ 201 h 265"/>
                <a:gd name="T48" fmla="*/ 238 w 288"/>
                <a:gd name="T49" fmla="*/ 160 h 265"/>
                <a:gd name="T50" fmla="*/ 276 w 288"/>
                <a:gd name="T51" fmla="*/ 156 h 265"/>
                <a:gd name="T52" fmla="*/ 243 w 288"/>
                <a:gd name="T53" fmla="*/ 132 h 265"/>
                <a:gd name="T54" fmla="*/ 226 w 288"/>
                <a:gd name="T55" fmla="*/ 94 h 265"/>
                <a:gd name="T56" fmla="*/ 251 w 288"/>
                <a:gd name="T57" fmla="*/ 63 h 265"/>
                <a:gd name="T58" fmla="*/ 202 w 288"/>
                <a:gd name="T59" fmla="*/ 61 h 265"/>
                <a:gd name="T60" fmla="*/ 161 w 288"/>
                <a:gd name="T61" fmla="*/ 50 h 265"/>
                <a:gd name="T62" fmla="*/ 156 w 288"/>
                <a:gd name="T63" fmla="*/ 12 h 265"/>
                <a:gd name="T64" fmla="*/ 132 w 288"/>
                <a:gd name="T65" fmla="*/ 45 h 265"/>
                <a:gd name="T66" fmla="*/ 95 w 288"/>
                <a:gd name="T67" fmla="*/ 62 h 265"/>
                <a:gd name="T68" fmla="*/ 64 w 288"/>
                <a:gd name="T69" fmla="*/ 38 h 265"/>
                <a:gd name="T70" fmla="*/ 62 w 288"/>
                <a:gd name="T71" fmla="*/ 86 h 265"/>
                <a:gd name="T72" fmla="*/ 51 w 288"/>
                <a:gd name="T73" fmla="*/ 127 h 265"/>
                <a:gd name="T74" fmla="*/ 12 w 288"/>
                <a:gd name="T75" fmla="*/ 132 h 265"/>
                <a:gd name="T76" fmla="*/ 45 w 288"/>
                <a:gd name="T77" fmla="*/ 156 h 265"/>
                <a:gd name="T78" fmla="*/ 63 w 288"/>
                <a:gd name="T79" fmla="*/ 194 h 265"/>
                <a:gd name="T80" fmla="*/ 38 w 288"/>
                <a:gd name="T81" fmla="*/ 224 h 265"/>
                <a:gd name="T82" fmla="*/ 87 w 288"/>
                <a:gd name="T83" fmla="*/ 226 h 265"/>
                <a:gd name="T84" fmla="*/ 96 w 288"/>
                <a:gd name="T85" fmla="*/ 235 h 265"/>
                <a:gd name="T86" fmla="*/ 64 w 288"/>
                <a:gd name="T87" fmla="*/ 26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8" h="265">
                  <a:moveTo>
                    <a:pt x="64" y="264"/>
                  </a:moveTo>
                  <a:cubicBezTo>
                    <a:pt x="62" y="264"/>
                    <a:pt x="61" y="264"/>
                    <a:pt x="60" y="262"/>
                  </a:cubicBezTo>
                  <a:cubicBezTo>
                    <a:pt x="26" y="229"/>
                    <a:pt x="26" y="229"/>
                    <a:pt x="26" y="229"/>
                  </a:cubicBezTo>
                  <a:cubicBezTo>
                    <a:pt x="23" y="226"/>
                    <a:pt x="23" y="222"/>
                    <a:pt x="26" y="220"/>
                  </a:cubicBezTo>
                  <a:cubicBezTo>
                    <a:pt x="50" y="196"/>
                    <a:pt x="50" y="196"/>
                    <a:pt x="50" y="196"/>
                  </a:cubicBezTo>
                  <a:cubicBezTo>
                    <a:pt x="46" y="188"/>
                    <a:pt x="43" y="177"/>
                    <a:pt x="41" y="168"/>
                  </a:cubicBezTo>
                  <a:cubicBezTo>
                    <a:pt x="6" y="168"/>
                    <a:pt x="6" y="168"/>
                    <a:pt x="6" y="168"/>
                  </a:cubicBezTo>
                  <a:cubicBezTo>
                    <a:pt x="3" y="168"/>
                    <a:pt x="0" y="165"/>
                    <a:pt x="0" y="162"/>
                  </a:cubicBezTo>
                  <a:cubicBezTo>
                    <a:pt x="0" y="126"/>
                    <a:pt x="0" y="126"/>
                    <a:pt x="0" y="126"/>
                  </a:cubicBezTo>
                  <a:cubicBezTo>
                    <a:pt x="0" y="122"/>
                    <a:pt x="3" y="120"/>
                    <a:pt x="6" y="120"/>
                  </a:cubicBezTo>
                  <a:cubicBezTo>
                    <a:pt x="41" y="120"/>
                    <a:pt x="41" y="120"/>
                    <a:pt x="41" y="120"/>
                  </a:cubicBezTo>
                  <a:cubicBezTo>
                    <a:pt x="43" y="110"/>
                    <a:pt x="46" y="100"/>
                    <a:pt x="50" y="92"/>
                  </a:cubicBezTo>
                  <a:cubicBezTo>
                    <a:pt x="26" y="67"/>
                    <a:pt x="26" y="67"/>
                    <a:pt x="26" y="67"/>
                  </a:cubicBezTo>
                  <a:cubicBezTo>
                    <a:pt x="25" y="66"/>
                    <a:pt x="24" y="65"/>
                    <a:pt x="24" y="63"/>
                  </a:cubicBezTo>
                  <a:cubicBezTo>
                    <a:pt x="24" y="61"/>
                    <a:pt x="25" y="60"/>
                    <a:pt x="26" y="59"/>
                  </a:cubicBezTo>
                  <a:cubicBezTo>
                    <a:pt x="60" y="25"/>
                    <a:pt x="60" y="25"/>
                    <a:pt x="60" y="25"/>
                  </a:cubicBezTo>
                  <a:cubicBezTo>
                    <a:pt x="62" y="23"/>
                    <a:pt x="66" y="23"/>
                    <a:pt x="68" y="25"/>
                  </a:cubicBezTo>
                  <a:cubicBezTo>
                    <a:pt x="92" y="49"/>
                    <a:pt x="92" y="49"/>
                    <a:pt x="92" y="49"/>
                  </a:cubicBezTo>
                  <a:cubicBezTo>
                    <a:pt x="100" y="45"/>
                    <a:pt x="111" y="42"/>
                    <a:pt x="120" y="40"/>
                  </a:cubicBezTo>
                  <a:cubicBezTo>
                    <a:pt x="120" y="6"/>
                    <a:pt x="120" y="6"/>
                    <a:pt x="120" y="6"/>
                  </a:cubicBezTo>
                  <a:cubicBezTo>
                    <a:pt x="120" y="2"/>
                    <a:pt x="123" y="0"/>
                    <a:pt x="126" y="0"/>
                  </a:cubicBezTo>
                  <a:cubicBezTo>
                    <a:pt x="162" y="0"/>
                    <a:pt x="162" y="0"/>
                    <a:pt x="162" y="0"/>
                  </a:cubicBezTo>
                  <a:cubicBezTo>
                    <a:pt x="166" y="0"/>
                    <a:pt x="168" y="2"/>
                    <a:pt x="168" y="6"/>
                  </a:cubicBezTo>
                  <a:cubicBezTo>
                    <a:pt x="168" y="40"/>
                    <a:pt x="168" y="40"/>
                    <a:pt x="168" y="40"/>
                  </a:cubicBezTo>
                  <a:cubicBezTo>
                    <a:pt x="178" y="42"/>
                    <a:pt x="188" y="45"/>
                    <a:pt x="196" y="49"/>
                  </a:cubicBezTo>
                  <a:cubicBezTo>
                    <a:pt x="221" y="25"/>
                    <a:pt x="221" y="25"/>
                    <a:pt x="221" y="25"/>
                  </a:cubicBezTo>
                  <a:cubicBezTo>
                    <a:pt x="223" y="22"/>
                    <a:pt x="227" y="22"/>
                    <a:pt x="229" y="25"/>
                  </a:cubicBezTo>
                  <a:cubicBezTo>
                    <a:pt x="263" y="59"/>
                    <a:pt x="263" y="59"/>
                    <a:pt x="263" y="59"/>
                  </a:cubicBezTo>
                  <a:cubicBezTo>
                    <a:pt x="264" y="60"/>
                    <a:pt x="265" y="61"/>
                    <a:pt x="265" y="63"/>
                  </a:cubicBezTo>
                  <a:cubicBezTo>
                    <a:pt x="265" y="65"/>
                    <a:pt x="264" y="66"/>
                    <a:pt x="263" y="67"/>
                  </a:cubicBezTo>
                  <a:cubicBezTo>
                    <a:pt x="239" y="92"/>
                    <a:pt x="239" y="92"/>
                    <a:pt x="239" y="92"/>
                  </a:cubicBezTo>
                  <a:cubicBezTo>
                    <a:pt x="243" y="100"/>
                    <a:pt x="246" y="110"/>
                    <a:pt x="248" y="120"/>
                  </a:cubicBezTo>
                  <a:cubicBezTo>
                    <a:pt x="282" y="120"/>
                    <a:pt x="282" y="120"/>
                    <a:pt x="282" y="120"/>
                  </a:cubicBezTo>
                  <a:cubicBezTo>
                    <a:pt x="286" y="120"/>
                    <a:pt x="288" y="122"/>
                    <a:pt x="288" y="126"/>
                  </a:cubicBezTo>
                  <a:cubicBezTo>
                    <a:pt x="288" y="162"/>
                    <a:pt x="288" y="162"/>
                    <a:pt x="288" y="162"/>
                  </a:cubicBezTo>
                  <a:cubicBezTo>
                    <a:pt x="288" y="165"/>
                    <a:pt x="286" y="168"/>
                    <a:pt x="282" y="168"/>
                  </a:cubicBezTo>
                  <a:cubicBezTo>
                    <a:pt x="248" y="168"/>
                    <a:pt x="248" y="168"/>
                    <a:pt x="248" y="168"/>
                  </a:cubicBezTo>
                  <a:cubicBezTo>
                    <a:pt x="246" y="177"/>
                    <a:pt x="243" y="188"/>
                    <a:pt x="239" y="196"/>
                  </a:cubicBezTo>
                  <a:cubicBezTo>
                    <a:pt x="263" y="220"/>
                    <a:pt x="263" y="220"/>
                    <a:pt x="263" y="220"/>
                  </a:cubicBezTo>
                  <a:cubicBezTo>
                    <a:pt x="266" y="222"/>
                    <a:pt x="266" y="226"/>
                    <a:pt x="263" y="228"/>
                  </a:cubicBezTo>
                  <a:cubicBezTo>
                    <a:pt x="229" y="262"/>
                    <a:pt x="229" y="262"/>
                    <a:pt x="229" y="262"/>
                  </a:cubicBezTo>
                  <a:cubicBezTo>
                    <a:pt x="227" y="265"/>
                    <a:pt x="223" y="265"/>
                    <a:pt x="221" y="262"/>
                  </a:cubicBezTo>
                  <a:cubicBezTo>
                    <a:pt x="193" y="235"/>
                    <a:pt x="193" y="235"/>
                    <a:pt x="193" y="235"/>
                  </a:cubicBezTo>
                  <a:cubicBezTo>
                    <a:pt x="191" y="233"/>
                    <a:pt x="191" y="229"/>
                    <a:pt x="193" y="226"/>
                  </a:cubicBezTo>
                  <a:cubicBezTo>
                    <a:pt x="196" y="224"/>
                    <a:pt x="199" y="224"/>
                    <a:pt x="202" y="226"/>
                  </a:cubicBezTo>
                  <a:cubicBezTo>
                    <a:pt x="225" y="250"/>
                    <a:pt x="225" y="250"/>
                    <a:pt x="225" y="250"/>
                  </a:cubicBezTo>
                  <a:cubicBezTo>
                    <a:pt x="251" y="224"/>
                    <a:pt x="251" y="224"/>
                    <a:pt x="251" y="224"/>
                  </a:cubicBezTo>
                  <a:cubicBezTo>
                    <a:pt x="227" y="201"/>
                    <a:pt x="227" y="201"/>
                    <a:pt x="227" y="201"/>
                  </a:cubicBezTo>
                  <a:cubicBezTo>
                    <a:pt x="225" y="199"/>
                    <a:pt x="225" y="196"/>
                    <a:pt x="226" y="194"/>
                  </a:cubicBezTo>
                  <a:cubicBezTo>
                    <a:pt x="232" y="185"/>
                    <a:pt x="236" y="167"/>
                    <a:pt x="238" y="160"/>
                  </a:cubicBezTo>
                  <a:cubicBezTo>
                    <a:pt x="238" y="158"/>
                    <a:pt x="241" y="156"/>
                    <a:pt x="243" y="156"/>
                  </a:cubicBezTo>
                  <a:cubicBezTo>
                    <a:pt x="276" y="156"/>
                    <a:pt x="276" y="156"/>
                    <a:pt x="276" y="156"/>
                  </a:cubicBezTo>
                  <a:cubicBezTo>
                    <a:pt x="276" y="132"/>
                    <a:pt x="276" y="132"/>
                    <a:pt x="276" y="132"/>
                  </a:cubicBezTo>
                  <a:cubicBezTo>
                    <a:pt x="243" y="132"/>
                    <a:pt x="243" y="132"/>
                    <a:pt x="243" y="132"/>
                  </a:cubicBezTo>
                  <a:cubicBezTo>
                    <a:pt x="241" y="132"/>
                    <a:pt x="238" y="130"/>
                    <a:pt x="238" y="127"/>
                  </a:cubicBezTo>
                  <a:cubicBezTo>
                    <a:pt x="236" y="120"/>
                    <a:pt x="232" y="103"/>
                    <a:pt x="226" y="94"/>
                  </a:cubicBezTo>
                  <a:cubicBezTo>
                    <a:pt x="225" y="91"/>
                    <a:pt x="225" y="88"/>
                    <a:pt x="227" y="86"/>
                  </a:cubicBezTo>
                  <a:cubicBezTo>
                    <a:pt x="251" y="63"/>
                    <a:pt x="251" y="63"/>
                    <a:pt x="251" y="63"/>
                  </a:cubicBezTo>
                  <a:cubicBezTo>
                    <a:pt x="225" y="38"/>
                    <a:pt x="225" y="38"/>
                    <a:pt x="225" y="38"/>
                  </a:cubicBezTo>
                  <a:cubicBezTo>
                    <a:pt x="202" y="61"/>
                    <a:pt x="202" y="61"/>
                    <a:pt x="202" y="61"/>
                  </a:cubicBezTo>
                  <a:cubicBezTo>
                    <a:pt x="200" y="63"/>
                    <a:pt x="197" y="63"/>
                    <a:pt x="194" y="62"/>
                  </a:cubicBezTo>
                  <a:cubicBezTo>
                    <a:pt x="186" y="57"/>
                    <a:pt x="172" y="53"/>
                    <a:pt x="161" y="50"/>
                  </a:cubicBezTo>
                  <a:cubicBezTo>
                    <a:pt x="158" y="50"/>
                    <a:pt x="156" y="47"/>
                    <a:pt x="156" y="45"/>
                  </a:cubicBezTo>
                  <a:cubicBezTo>
                    <a:pt x="156" y="12"/>
                    <a:pt x="156" y="12"/>
                    <a:pt x="156" y="12"/>
                  </a:cubicBezTo>
                  <a:cubicBezTo>
                    <a:pt x="132" y="12"/>
                    <a:pt x="132" y="12"/>
                    <a:pt x="132" y="12"/>
                  </a:cubicBezTo>
                  <a:cubicBezTo>
                    <a:pt x="132" y="45"/>
                    <a:pt x="132" y="45"/>
                    <a:pt x="132" y="45"/>
                  </a:cubicBezTo>
                  <a:cubicBezTo>
                    <a:pt x="132" y="47"/>
                    <a:pt x="131" y="50"/>
                    <a:pt x="128" y="50"/>
                  </a:cubicBezTo>
                  <a:cubicBezTo>
                    <a:pt x="117" y="53"/>
                    <a:pt x="103" y="57"/>
                    <a:pt x="95" y="62"/>
                  </a:cubicBezTo>
                  <a:cubicBezTo>
                    <a:pt x="92" y="63"/>
                    <a:pt x="89" y="63"/>
                    <a:pt x="87" y="61"/>
                  </a:cubicBezTo>
                  <a:cubicBezTo>
                    <a:pt x="64" y="38"/>
                    <a:pt x="64" y="38"/>
                    <a:pt x="64" y="38"/>
                  </a:cubicBezTo>
                  <a:cubicBezTo>
                    <a:pt x="38" y="63"/>
                    <a:pt x="38" y="63"/>
                    <a:pt x="38" y="63"/>
                  </a:cubicBezTo>
                  <a:cubicBezTo>
                    <a:pt x="62" y="86"/>
                    <a:pt x="62" y="86"/>
                    <a:pt x="62" y="86"/>
                  </a:cubicBezTo>
                  <a:cubicBezTo>
                    <a:pt x="64" y="88"/>
                    <a:pt x="64" y="91"/>
                    <a:pt x="63" y="94"/>
                  </a:cubicBezTo>
                  <a:cubicBezTo>
                    <a:pt x="57" y="103"/>
                    <a:pt x="53" y="120"/>
                    <a:pt x="51" y="127"/>
                  </a:cubicBezTo>
                  <a:cubicBezTo>
                    <a:pt x="51" y="130"/>
                    <a:pt x="48" y="132"/>
                    <a:pt x="45" y="132"/>
                  </a:cubicBezTo>
                  <a:cubicBezTo>
                    <a:pt x="12" y="132"/>
                    <a:pt x="12" y="132"/>
                    <a:pt x="12" y="132"/>
                  </a:cubicBezTo>
                  <a:cubicBezTo>
                    <a:pt x="12" y="156"/>
                    <a:pt x="12" y="156"/>
                    <a:pt x="12" y="156"/>
                  </a:cubicBezTo>
                  <a:cubicBezTo>
                    <a:pt x="45" y="156"/>
                    <a:pt x="45" y="156"/>
                    <a:pt x="45" y="156"/>
                  </a:cubicBezTo>
                  <a:cubicBezTo>
                    <a:pt x="48" y="156"/>
                    <a:pt x="51" y="158"/>
                    <a:pt x="51" y="160"/>
                  </a:cubicBezTo>
                  <a:cubicBezTo>
                    <a:pt x="53" y="167"/>
                    <a:pt x="57" y="185"/>
                    <a:pt x="63" y="194"/>
                  </a:cubicBezTo>
                  <a:cubicBezTo>
                    <a:pt x="64" y="196"/>
                    <a:pt x="64" y="199"/>
                    <a:pt x="62" y="201"/>
                  </a:cubicBezTo>
                  <a:cubicBezTo>
                    <a:pt x="38" y="224"/>
                    <a:pt x="38" y="224"/>
                    <a:pt x="38" y="224"/>
                  </a:cubicBezTo>
                  <a:cubicBezTo>
                    <a:pt x="64" y="250"/>
                    <a:pt x="64" y="250"/>
                    <a:pt x="64" y="250"/>
                  </a:cubicBezTo>
                  <a:cubicBezTo>
                    <a:pt x="87" y="226"/>
                    <a:pt x="87" y="226"/>
                    <a:pt x="87" y="226"/>
                  </a:cubicBezTo>
                  <a:cubicBezTo>
                    <a:pt x="89" y="224"/>
                    <a:pt x="93" y="224"/>
                    <a:pt x="96" y="226"/>
                  </a:cubicBezTo>
                  <a:cubicBezTo>
                    <a:pt x="98" y="229"/>
                    <a:pt x="98" y="233"/>
                    <a:pt x="96" y="235"/>
                  </a:cubicBezTo>
                  <a:cubicBezTo>
                    <a:pt x="68" y="262"/>
                    <a:pt x="68" y="262"/>
                    <a:pt x="68" y="262"/>
                  </a:cubicBezTo>
                  <a:cubicBezTo>
                    <a:pt x="67" y="264"/>
                    <a:pt x="65" y="264"/>
                    <a:pt x="64"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Freeform 54">
              <a:extLst>
                <a:ext uri="{FF2B5EF4-FFF2-40B4-BE49-F238E27FC236}">
                  <a16:creationId xmlns:a16="http://schemas.microsoft.com/office/drawing/2014/main" id="{F16841BC-F3E3-42BE-9C68-C7684D89268E}"/>
                </a:ext>
              </a:extLst>
            </p:cNvPr>
            <p:cNvSpPr>
              <a:spLocks/>
            </p:cNvSpPr>
            <p:nvPr/>
          </p:nvSpPr>
          <p:spPr bwMode="auto">
            <a:xfrm>
              <a:off x="6717" y="79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6" y="0"/>
                    <a:pt x="48" y="2"/>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Freeform 55">
              <a:extLst>
                <a:ext uri="{FF2B5EF4-FFF2-40B4-BE49-F238E27FC236}">
                  <a16:creationId xmlns:a16="http://schemas.microsoft.com/office/drawing/2014/main" id="{127506B1-B352-42E6-99E3-78F864C15CE1}"/>
                </a:ext>
              </a:extLst>
            </p:cNvPr>
            <p:cNvSpPr>
              <a:spLocks/>
            </p:cNvSpPr>
            <p:nvPr/>
          </p:nvSpPr>
          <p:spPr bwMode="auto">
            <a:xfrm>
              <a:off x="6717" y="830"/>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6" y="0"/>
                    <a:pt x="48" y="2"/>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Freeform 56">
              <a:extLst>
                <a:ext uri="{FF2B5EF4-FFF2-40B4-BE49-F238E27FC236}">
                  <a16:creationId xmlns:a16="http://schemas.microsoft.com/office/drawing/2014/main" id="{3CF3C141-B5D9-4927-BBD1-699AA09A952A}"/>
                </a:ext>
              </a:extLst>
            </p:cNvPr>
            <p:cNvSpPr>
              <a:spLocks/>
            </p:cNvSpPr>
            <p:nvPr/>
          </p:nvSpPr>
          <p:spPr bwMode="auto">
            <a:xfrm>
              <a:off x="6743" y="830"/>
              <a:ext cx="18" cy="35"/>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3" y="24"/>
                    <a:pt x="0" y="21"/>
                    <a:pt x="0" y="18"/>
                  </a:cubicBezTo>
                  <a:cubicBezTo>
                    <a:pt x="0" y="6"/>
                    <a:pt x="0" y="6"/>
                    <a:pt x="0" y="6"/>
                  </a:cubicBezTo>
                  <a:cubicBezTo>
                    <a:pt x="0" y="2"/>
                    <a:pt x="3" y="0"/>
                    <a:pt x="6" y="0"/>
                  </a:cubicBezTo>
                  <a:cubicBezTo>
                    <a:pt x="10" y="0"/>
                    <a:pt x="12" y="2"/>
                    <a:pt x="12" y="6"/>
                  </a:cubicBezTo>
                  <a:cubicBezTo>
                    <a:pt x="12" y="18"/>
                    <a:pt x="12" y="18"/>
                    <a:pt x="12" y="18"/>
                  </a:cubicBezTo>
                  <a:cubicBezTo>
                    <a:pt x="12" y="21"/>
                    <a:pt x="10"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Freeform 57">
              <a:extLst>
                <a:ext uri="{FF2B5EF4-FFF2-40B4-BE49-F238E27FC236}">
                  <a16:creationId xmlns:a16="http://schemas.microsoft.com/office/drawing/2014/main" id="{4559A17F-993E-49F9-81BC-47C3FB35AC6A}"/>
                </a:ext>
              </a:extLst>
            </p:cNvPr>
            <p:cNvSpPr>
              <a:spLocks noEditPoints="1"/>
            </p:cNvSpPr>
            <p:nvPr/>
          </p:nvSpPr>
          <p:spPr bwMode="auto">
            <a:xfrm>
              <a:off x="6640" y="545"/>
              <a:ext cx="226" cy="231"/>
            </a:xfrm>
            <a:custGeom>
              <a:avLst/>
              <a:gdLst>
                <a:gd name="T0" fmla="*/ 94 w 153"/>
                <a:gd name="T1" fmla="*/ 156 h 156"/>
                <a:gd name="T2" fmla="*/ 58 w 153"/>
                <a:gd name="T3" fmla="*/ 156 h 156"/>
                <a:gd name="T4" fmla="*/ 52 w 153"/>
                <a:gd name="T5" fmla="*/ 150 h 156"/>
                <a:gd name="T6" fmla="*/ 52 w 153"/>
                <a:gd name="T7" fmla="*/ 140 h 156"/>
                <a:gd name="T8" fmla="*/ 0 w 153"/>
                <a:gd name="T9" fmla="*/ 72 h 156"/>
                <a:gd name="T10" fmla="*/ 76 w 153"/>
                <a:gd name="T11" fmla="*/ 0 h 156"/>
                <a:gd name="T12" fmla="*/ 153 w 153"/>
                <a:gd name="T13" fmla="*/ 72 h 156"/>
                <a:gd name="T14" fmla="*/ 100 w 153"/>
                <a:gd name="T15" fmla="*/ 140 h 156"/>
                <a:gd name="T16" fmla="*/ 100 w 153"/>
                <a:gd name="T17" fmla="*/ 150 h 156"/>
                <a:gd name="T18" fmla="*/ 94 w 153"/>
                <a:gd name="T19" fmla="*/ 156 h 156"/>
                <a:gd name="T20" fmla="*/ 64 w 153"/>
                <a:gd name="T21" fmla="*/ 144 h 156"/>
                <a:gd name="T22" fmla="*/ 88 w 153"/>
                <a:gd name="T23" fmla="*/ 144 h 156"/>
                <a:gd name="T24" fmla="*/ 88 w 153"/>
                <a:gd name="T25" fmla="*/ 136 h 156"/>
                <a:gd name="T26" fmla="*/ 93 w 153"/>
                <a:gd name="T27" fmla="*/ 130 h 156"/>
                <a:gd name="T28" fmla="*/ 141 w 153"/>
                <a:gd name="T29" fmla="*/ 72 h 156"/>
                <a:gd name="T30" fmla="*/ 76 w 153"/>
                <a:gd name="T31" fmla="*/ 12 h 156"/>
                <a:gd name="T32" fmla="*/ 12 w 153"/>
                <a:gd name="T33" fmla="*/ 72 h 156"/>
                <a:gd name="T34" fmla="*/ 60 w 153"/>
                <a:gd name="T35" fmla="*/ 130 h 156"/>
                <a:gd name="T36" fmla="*/ 64 w 153"/>
                <a:gd name="T37" fmla="*/ 136 h 156"/>
                <a:gd name="T38" fmla="*/ 64 w 153"/>
                <a:gd name="T3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156">
                  <a:moveTo>
                    <a:pt x="94" y="156"/>
                  </a:moveTo>
                  <a:cubicBezTo>
                    <a:pt x="58" y="156"/>
                    <a:pt x="58" y="156"/>
                    <a:pt x="58" y="156"/>
                  </a:cubicBezTo>
                  <a:cubicBezTo>
                    <a:pt x="55" y="156"/>
                    <a:pt x="52" y="153"/>
                    <a:pt x="52" y="150"/>
                  </a:cubicBezTo>
                  <a:cubicBezTo>
                    <a:pt x="52" y="140"/>
                    <a:pt x="52" y="140"/>
                    <a:pt x="52" y="140"/>
                  </a:cubicBezTo>
                  <a:cubicBezTo>
                    <a:pt x="21" y="130"/>
                    <a:pt x="0" y="103"/>
                    <a:pt x="0" y="72"/>
                  </a:cubicBezTo>
                  <a:cubicBezTo>
                    <a:pt x="0" y="32"/>
                    <a:pt x="34" y="0"/>
                    <a:pt x="76" y="0"/>
                  </a:cubicBezTo>
                  <a:cubicBezTo>
                    <a:pt x="119" y="0"/>
                    <a:pt x="153" y="32"/>
                    <a:pt x="153" y="72"/>
                  </a:cubicBezTo>
                  <a:cubicBezTo>
                    <a:pt x="153" y="103"/>
                    <a:pt x="132" y="130"/>
                    <a:pt x="100" y="140"/>
                  </a:cubicBezTo>
                  <a:cubicBezTo>
                    <a:pt x="100" y="150"/>
                    <a:pt x="100" y="150"/>
                    <a:pt x="100" y="150"/>
                  </a:cubicBezTo>
                  <a:cubicBezTo>
                    <a:pt x="100" y="153"/>
                    <a:pt x="98" y="156"/>
                    <a:pt x="94" y="156"/>
                  </a:cubicBezTo>
                  <a:close/>
                  <a:moveTo>
                    <a:pt x="64" y="144"/>
                  </a:moveTo>
                  <a:cubicBezTo>
                    <a:pt x="88" y="144"/>
                    <a:pt x="88" y="144"/>
                    <a:pt x="88" y="144"/>
                  </a:cubicBezTo>
                  <a:cubicBezTo>
                    <a:pt x="88" y="136"/>
                    <a:pt x="88" y="136"/>
                    <a:pt x="88" y="136"/>
                  </a:cubicBezTo>
                  <a:cubicBezTo>
                    <a:pt x="88" y="133"/>
                    <a:pt x="90" y="131"/>
                    <a:pt x="93" y="130"/>
                  </a:cubicBezTo>
                  <a:cubicBezTo>
                    <a:pt x="121" y="123"/>
                    <a:pt x="141" y="99"/>
                    <a:pt x="141" y="72"/>
                  </a:cubicBezTo>
                  <a:cubicBezTo>
                    <a:pt x="141" y="39"/>
                    <a:pt x="112" y="12"/>
                    <a:pt x="76" y="12"/>
                  </a:cubicBezTo>
                  <a:cubicBezTo>
                    <a:pt x="41" y="12"/>
                    <a:pt x="12" y="39"/>
                    <a:pt x="12" y="72"/>
                  </a:cubicBezTo>
                  <a:cubicBezTo>
                    <a:pt x="12" y="99"/>
                    <a:pt x="32" y="123"/>
                    <a:pt x="60" y="130"/>
                  </a:cubicBezTo>
                  <a:cubicBezTo>
                    <a:pt x="63" y="131"/>
                    <a:pt x="64" y="133"/>
                    <a:pt x="64" y="136"/>
                  </a:cubicBez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53" name="Group 37">
            <a:extLst>
              <a:ext uri="{FF2B5EF4-FFF2-40B4-BE49-F238E27FC236}">
                <a16:creationId xmlns:a16="http://schemas.microsoft.com/office/drawing/2014/main" id="{65CC4D41-FC65-44B8-9D7D-0F955C1B818A}"/>
              </a:ext>
            </a:extLst>
          </p:cNvPr>
          <p:cNvGrpSpPr>
            <a:grpSpLocks noChangeAspect="1"/>
          </p:cNvGrpSpPr>
          <p:nvPr/>
        </p:nvGrpSpPr>
        <p:grpSpPr bwMode="auto">
          <a:xfrm>
            <a:off x="935686" y="2840042"/>
            <a:ext cx="604723" cy="447998"/>
            <a:chOff x="3444" y="498"/>
            <a:chExt cx="409" cy="303"/>
          </a:xfrm>
          <a:solidFill>
            <a:schemeClr val="bg1"/>
          </a:solidFill>
        </p:grpSpPr>
        <p:sp>
          <p:nvSpPr>
            <p:cNvPr id="54" name="Freeform 38">
              <a:extLst>
                <a:ext uri="{FF2B5EF4-FFF2-40B4-BE49-F238E27FC236}">
                  <a16:creationId xmlns:a16="http://schemas.microsoft.com/office/drawing/2014/main" id="{66245EA1-860B-42A5-B018-84AAF6A7BF6D}"/>
                </a:ext>
              </a:extLst>
            </p:cNvPr>
            <p:cNvSpPr>
              <a:spLocks noEditPoints="1"/>
            </p:cNvSpPr>
            <p:nvPr/>
          </p:nvSpPr>
          <p:spPr bwMode="auto">
            <a:xfrm>
              <a:off x="3496" y="499"/>
              <a:ext cx="305" cy="302"/>
            </a:xfrm>
            <a:custGeom>
              <a:avLst/>
              <a:gdLst>
                <a:gd name="T0" fmla="*/ 101 w 206"/>
                <a:gd name="T1" fmla="*/ 204 h 204"/>
                <a:gd name="T2" fmla="*/ 31 w 206"/>
                <a:gd name="T3" fmla="*/ 175 h 204"/>
                <a:gd name="T4" fmla="*/ 1 w 206"/>
                <a:gd name="T5" fmla="*/ 104 h 204"/>
                <a:gd name="T6" fmla="*/ 30 w 206"/>
                <a:gd name="T7" fmla="*/ 31 h 204"/>
                <a:gd name="T8" fmla="*/ 103 w 206"/>
                <a:gd name="T9" fmla="*/ 0 h 204"/>
                <a:gd name="T10" fmla="*/ 175 w 206"/>
                <a:gd name="T11" fmla="*/ 29 h 204"/>
                <a:gd name="T12" fmla="*/ 205 w 206"/>
                <a:gd name="T13" fmla="*/ 100 h 204"/>
                <a:gd name="T14" fmla="*/ 205 w 206"/>
                <a:gd name="T15" fmla="*/ 100 h 204"/>
                <a:gd name="T16" fmla="*/ 103 w 206"/>
                <a:gd name="T17" fmla="*/ 204 h 204"/>
                <a:gd name="T18" fmla="*/ 101 w 206"/>
                <a:gd name="T19" fmla="*/ 204 h 204"/>
                <a:gd name="T20" fmla="*/ 105 w 206"/>
                <a:gd name="T21" fmla="*/ 12 h 204"/>
                <a:gd name="T22" fmla="*/ 103 w 206"/>
                <a:gd name="T23" fmla="*/ 12 h 204"/>
                <a:gd name="T24" fmla="*/ 39 w 206"/>
                <a:gd name="T25" fmla="*/ 39 h 204"/>
                <a:gd name="T26" fmla="*/ 13 w 206"/>
                <a:gd name="T27" fmla="*/ 103 h 204"/>
                <a:gd name="T28" fmla="*/ 40 w 206"/>
                <a:gd name="T29" fmla="*/ 167 h 204"/>
                <a:gd name="T30" fmla="*/ 103 w 206"/>
                <a:gd name="T31" fmla="*/ 192 h 204"/>
                <a:gd name="T32" fmla="*/ 193 w 206"/>
                <a:gd name="T33" fmla="*/ 100 h 204"/>
                <a:gd name="T34" fmla="*/ 193 w 206"/>
                <a:gd name="T35" fmla="*/ 100 h 204"/>
                <a:gd name="T36" fmla="*/ 166 w 206"/>
                <a:gd name="T37" fmla="*/ 37 h 204"/>
                <a:gd name="T38" fmla="*/ 105 w 206"/>
                <a:gd name="T39"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204">
                  <a:moveTo>
                    <a:pt x="101" y="204"/>
                  </a:moveTo>
                  <a:cubicBezTo>
                    <a:pt x="75" y="204"/>
                    <a:pt x="50" y="194"/>
                    <a:pt x="31" y="175"/>
                  </a:cubicBezTo>
                  <a:cubicBezTo>
                    <a:pt x="12" y="156"/>
                    <a:pt x="1" y="131"/>
                    <a:pt x="1" y="104"/>
                  </a:cubicBezTo>
                  <a:cubicBezTo>
                    <a:pt x="0" y="77"/>
                    <a:pt x="11" y="51"/>
                    <a:pt x="30" y="31"/>
                  </a:cubicBezTo>
                  <a:cubicBezTo>
                    <a:pt x="50" y="11"/>
                    <a:pt x="75" y="0"/>
                    <a:pt x="103" y="0"/>
                  </a:cubicBezTo>
                  <a:cubicBezTo>
                    <a:pt x="130" y="0"/>
                    <a:pt x="155" y="10"/>
                    <a:pt x="175" y="29"/>
                  </a:cubicBezTo>
                  <a:cubicBezTo>
                    <a:pt x="194" y="47"/>
                    <a:pt x="204" y="73"/>
                    <a:pt x="205" y="100"/>
                  </a:cubicBezTo>
                  <a:cubicBezTo>
                    <a:pt x="205" y="100"/>
                    <a:pt x="205" y="100"/>
                    <a:pt x="205" y="100"/>
                  </a:cubicBezTo>
                  <a:cubicBezTo>
                    <a:pt x="206" y="156"/>
                    <a:pt x="160" y="203"/>
                    <a:pt x="103" y="204"/>
                  </a:cubicBezTo>
                  <a:cubicBezTo>
                    <a:pt x="102" y="204"/>
                    <a:pt x="102" y="204"/>
                    <a:pt x="101" y="204"/>
                  </a:cubicBezTo>
                  <a:close/>
                  <a:moveTo>
                    <a:pt x="105" y="12"/>
                  </a:moveTo>
                  <a:cubicBezTo>
                    <a:pt x="104" y="12"/>
                    <a:pt x="103" y="12"/>
                    <a:pt x="103" y="12"/>
                  </a:cubicBezTo>
                  <a:cubicBezTo>
                    <a:pt x="79" y="12"/>
                    <a:pt x="56" y="22"/>
                    <a:pt x="39" y="39"/>
                  </a:cubicBezTo>
                  <a:cubicBezTo>
                    <a:pt x="22" y="57"/>
                    <a:pt x="12" y="80"/>
                    <a:pt x="13" y="103"/>
                  </a:cubicBezTo>
                  <a:cubicBezTo>
                    <a:pt x="13" y="128"/>
                    <a:pt x="23" y="150"/>
                    <a:pt x="40" y="167"/>
                  </a:cubicBezTo>
                  <a:cubicBezTo>
                    <a:pt x="56" y="183"/>
                    <a:pt x="79" y="192"/>
                    <a:pt x="103" y="192"/>
                  </a:cubicBezTo>
                  <a:cubicBezTo>
                    <a:pt x="153" y="191"/>
                    <a:pt x="194" y="150"/>
                    <a:pt x="193" y="100"/>
                  </a:cubicBezTo>
                  <a:cubicBezTo>
                    <a:pt x="193" y="100"/>
                    <a:pt x="193" y="100"/>
                    <a:pt x="193" y="100"/>
                  </a:cubicBezTo>
                  <a:cubicBezTo>
                    <a:pt x="192" y="76"/>
                    <a:pt x="183" y="54"/>
                    <a:pt x="166" y="37"/>
                  </a:cubicBezTo>
                  <a:cubicBezTo>
                    <a:pt x="150" y="21"/>
                    <a:pt x="128" y="12"/>
                    <a:pt x="10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Freeform 39">
              <a:extLst>
                <a:ext uri="{FF2B5EF4-FFF2-40B4-BE49-F238E27FC236}">
                  <a16:creationId xmlns:a16="http://schemas.microsoft.com/office/drawing/2014/main" id="{A352FDEE-CD85-4576-BE8F-A1B28ED10BAA}"/>
                </a:ext>
              </a:extLst>
            </p:cNvPr>
            <p:cNvSpPr>
              <a:spLocks/>
            </p:cNvSpPr>
            <p:nvPr/>
          </p:nvSpPr>
          <p:spPr bwMode="auto">
            <a:xfrm>
              <a:off x="3640" y="571"/>
              <a:ext cx="17" cy="108"/>
            </a:xfrm>
            <a:custGeom>
              <a:avLst/>
              <a:gdLst>
                <a:gd name="T0" fmla="*/ 6 w 12"/>
                <a:gd name="T1" fmla="*/ 73 h 73"/>
                <a:gd name="T2" fmla="*/ 0 w 12"/>
                <a:gd name="T3" fmla="*/ 67 h 73"/>
                <a:gd name="T4" fmla="*/ 0 w 12"/>
                <a:gd name="T5" fmla="*/ 6 h 73"/>
                <a:gd name="T6" fmla="*/ 6 w 12"/>
                <a:gd name="T7" fmla="*/ 0 h 73"/>
                <a:gd name="T8" fmla="*/ 12 w 12"/>
                <a:gd name="T9" fmla="*/ 6 h 73"/>
                <a:gd name="T10" fmla="*/ 12 w 12"/>
                <a:gd name="T11" fmla="*/ 67 h 73"/>
                <a:gd name="T12" fmla="*/ 6 w 1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12" h="73">
                  <a:moveTo>
                    <a:pt x="6" y="73"/>
                  </a:moveTo>
                  <a:cubicBezTo>
                    <a:pt x="3" y="73"/>
                    <a:pt x="0" y="70"/>
                    <a:pt x="0" y="67"/>
                  </a:cubicBezTo>
                  <a:cubicBezTo>
                    <a:pt x="0" y="6"/>
                    <a:pt x="0" y="6"/>
                    <a:pt x="0" y="6"/>
                  </a:cubicBezTo>
                  <a:cubicBezTo>
                    <a:pt x="0" y="3"/>
                    <a:pt x="3" y="0"/>
                    <a:pt x="6" y="0"/>
                  </a:cubicBezTo>
                  <a:cubicBezTo>
                    <a:pt x="9" y="0"/>
                    <a:pt x="12" y="3"/>
                    <a:pt x="12" y="6"/>
                  </a:cubicBezTo>
                  <a:cubicBezTo>
                    <a:pt x="12" y="67"/>
                    <a:pt x="12" y="67"/>
                    <a:pt x="12" y="67"/>
                  </a:cubicBezTo>
                  <a:cubicBezTo>
                    <a:pt x="12" y="70"/>
                    <a:pt x="9" y="73"/>
                    <a:pt x="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Freeform 40">
              <a:extLst>
                <a:ext uri="{FF2B5EF4-FFF2-40B4-BE49-F238E27FC236}">
                  <a16:creationId xmlns:a16="http://schemas.microsoft.com/office/drawing/2014/main" id="{D98FEE4D-AE47-4B3B-A8BF-348092724CA0}"/>
                </a:ext>
              </a:extLst>
            </p:cNvPr>
            <p:cNvSpPr>
              <a:spLocks/>
            </p:cNvSpPr>
            <p:nvPr/>
          </p:nvSpPr>
          <p:spPr bwMode="auto">
            <a:xfrm>
              <a:off x="3635" y="702"/>
              <a:ext cx="27" cy="25"/>
            </a:xfrm>
            <a:custGeom>
              <a:avLst/>
              <a:gdLst>
                <a:gd name="T0" fmla="*/ 9 w 18"/>
                <a:gd name="T1" fmla="*/ 0 h 17"/>
                <a:gd name="T2" fmla="*/ 9 w 18"/>
                <a:gd name="T3" fmla="*/ 0 h 17"/>
                <a:gd name="T4" fmla="*/ 9 w 18"/>
                <a:gd name="T5" fmla="*/ 0 h 17"/>
                <a:gd name="T6" fmla="*/ 0 w 18"/>
                <a:gd name="T7" fmla="*/ 9 h 17"/>
                <a:gd name="T8" fmla="*/ 9 w 18"/>
                <a:gd name="T9" fmla="*/ 17 h 17"/>
                <a:gd name="T10" fmla="*/ 9 w 18"/>
                <a:gd name="T11" fmla="*/ 17 h 17"/>
                <a:gd name="T12" fmla="*/ 18 w 18"/>
                <a:gd name="T13" fmla="*/ 8 h 17"/>
                <a:gd name="T14" fmla="*/ 9 w 1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7">
                  <a:moveTo>
                    <a:pt x="9" y="0"/>
                  </a:moveTo>
                  <a:cubicBezTo>
                    <a:pt x="9" y="0"/>
                    <a:pt x="9" y="0"/>
                    <a:pt x="9" y="0"/>
                  </a:cubicBezTo>
                  <a:cubicBezTo>
                    <a:pt x="9" y="0"/>
                    <a:pt x="9" y="0"/>
                    <a:pt x="9" y="0"/>
                  </a:cubicBezTo>
                  <a:cubicBezTo>
                    <a:pt x="4" y="0"/>
                    <a:pt x="0" y="4"/>
                    <a:pt x="0" y="9"/>
                  </a:cubicBezTo>
                  <a:cubicBezTo>
                    <a:pt x="0" y="13"/>
                    <a:pt x="4" y="17"/>
                    <a:pt x="9" y="17"/>
                  </a:cubicBezTo>
                  <a:cubicBezTo>
                    <a:pt x="9" y="17"/>
                    <a:pt x="9" y="17"/>
                    <a:pt x="9" y="17"/>
                  </a:cubicBezTo>
                  <a:cubicBezTo>
                    <a:pt x="14" y="17"/>
                    <a:pt x="18" y="13"/>
                    <a:pt x="18" y="8"/>
                  </a:cubicBezTo>
                  <a:cubicBezTo>
                    <a:pt x="17" y="4"/>
                    <a:pt x="14"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Freeform 41">
              <a:extLst>
                <a:ext uri="{FF2B5EF4-FFF2-40B4-BE49-F238E27FC236}">
                  <a16:creationId xmlns:a16="http://schemas.microsoft.com/office/drawing/2014/main" id="{55B8D325-7CFA-457F-8A5F-362F32208116}"/>
                </a:ext>
              </a:extLst>
            </p:cNvPr>
            <p:cNvSpPr>
              <a:spLocks/>
            </p:cNvSpPr>
            <p:nvPr/>
          </p:nvSpPr>
          <p:spPr bwMode="auto">
            <a:xfrm>
              <a:off x="3444" y="498"/>
              <a:ext cx="80" cy="303"/>
            </a:xfrm>
            <a:custGeom>
              <a:avLst/>
              <a:gdLst>
                <a:gd name="T0" fmla="*/ 48 w 54"/>
                <a:gd name="T1" fmla="*/ 205 h 205"/>
                <a:gd name="T2" fmla="*/ 44 w 54"/>
                <a:gd name="T3" fmla="*/ 204 h 205"/>
                <a:gd name="T4" fmla="*/ 0 w 54"/>
                <a:gd name="T5" fmla="*/ 103 h 205"/>
                <a:gd name="T6" fmla="*/ 43 w 54"/>
                <a:gd name="T7" fmla="*/ 2 h 205"/>
                <a:gd name="T8" fmla="*/ 52 w 54"/>
                <a:gd name="T9" fmla="*/ 3 h 205"/>
                <a:gd name="T10" fmla="*/ 51 w 54"/>
                <a:gd name="T11" fmla="*/ 11 h 205"/>
                <a:gd name="T12" fmla="*/ 12 w 54"/>
                <a:gd name="T13" fmla="*/ 103 h 205"/>
                <a:gd name="T14" fmla="*/ 52 w 54"/>
                <a:gd name="T15" fmla="*/ 195 h 205"/>
                <a:gd name="T16" fmla="*/ 52 w 54"/>
                <a:gd name="T17" fmla="*/ 204 h 205"/>
                <a:gd name="T18" fmla="*/ 48 w 54"/>
                <a:gd name="T19"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5">
                  <a:moveTo>
                    <a:pt x="48" y="205"/>
                  </a:moveTo>
                  <a:cubicBezTo>
                    <a:pt x="46" y="205"/>
                    <a:pt x="45" y="205"/>
                    <a:pt x="44" y="204"/>
                  </a:cubicBezTo>
                  <a:cubicBezTo>
                    <a:pt x="16" y="178"/>
                    <a:pt x="0" y="141"/>
                    <a:pt x="0" y="103"/>
                  </a:cubicBezTo>
                  <a:cubicBezTo>
                    <a:pt x="0" y="65"/>
                    <a:pt x="15" y="29"/>
                    <a:pt x="43" y="2"/>
                  </a:cubicBezTo>
                  <a:cubicBezTo>
                    <a:pt x="46" y="0"/>
                    <a:pt x="49" y="0"/>
                    <a:pt x="52" y="3"/>
                  </a:cubicBezTo>
                  <a:cubicBezTo>
                    <a:pt x="54" y="5"/>
                    <a:pt x="54" y="9"/>
                    <a:pt x="51" y="11"/>
                  </a:cubicBezTo>
                  <a:cubicBezTo>
                    <a:pt x="26" y="35"/>
                    <a:pt x="12" y="68"/>
                    <a:pt x="12" y="103"/>
                  </a:cubicBezTo>
                  <a:cubicBezTo>
                    <a:pt x="12" y="138"/>
                    <a:pt x="26" y="171"/>
                    <a:pt x="52" y="195"/>
                  </a:cubicBezTo>
                  <a:cubicBezTo>
                    <a:pt x="54" y="197"/>
                    <a:pt x="54" y="201"/>
                    <a:pt x="52" y="204"/>
                  </a:cubicBezTo>
                  <a:cubicBezTo>
                    <a:pt x="51" y="205"/>
                    <a:pt x="49" y="205"/>
                    <a:pt x="48"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Freeform 42">
              <a:extLst>
                <a:ext uri="{FF2B5EF4-FFF2-40B4-BE49-F238E27FC236}">
                  <a16:creationId xmlns:a16="http://schemas.microsoft.com/office/drawing/2014/main" id="{A823C686-33EE-4B88-B669-1B20E71186B5}"/>
                </a:ext>
              </a:extLst>
            </p:cNvPr>
            <p:cNvSpPr>
              <a:spLocks/>
            </p:cNvSpPr>
            <p:nvPr/>
          </p:nvSpPr>
          <p:spPr bwMode="auto">
            <a:xfrm>
              <a:off x="3771" y="498"/>
              <a:ext cx="82" cy="303"/>
            </a:xfrm>
            <a:custGeom>
              <a:avLst/>
              <a:gdLst>
                <a:gd name="T0" fmla="*/ 7 w 55"/>
                <a:gd name="T1" fmla="*/ 205 h 205"/>
                <a:gd name="T2" fmla="*/ 2 w 55"/>
                <a:gd name="T3" fmla="*/ 204 h 205"/>
                <a:gd name="T4" fmla="*/ 3 w 55"/>
                <a:gd name="T5" fmla="*/ 195 h 205"/>
                <a:gd name="T6" fmla="*/ 43 w 55"/>
                <a:gd name="T7" fmla="*/ 103 h 205"/>
                <a:gd name="T8" fmla="*/ 3 w 55"/>
                <a:gd name="T9" fmla="*/ 11 h 205"/>
                <a:gd name="T10" fmla="*/ 3 w 55"/>
                <a:gd name="T11" fmla="*/ 3 h 205"/>
                <a:gd name="T12" fmla="*/ 11 w 55"/>
                <a:gd name="T13" fmla="*/ 2 h 205"/>
                <a:gd name="T14" fmla="*/ 55 w 55"/>
                <a:gd name="T15" fmla="*/ 103 h 205"/>
                <a:gd name="T16" fmla="*/ 11 w 55"/>
                <a:gd name="T17" fmla="*/ 204 h 205"/>
                <a:gd name="T18" fmla="*/ 7 w 55"/>
                <a:gd name="T19"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05">
                  <a:moveTo>
                    <a:pt x="7" y="205"/>
                  </a:moveTo>
                  <a:cubicBezTo>
                    <a:pt x="5" y="205"/>
                    <a:pt x="4" y="205"/>
                    <a:pt x="2" y="204"/>
                  </a:cubicBezTo>
                  <a:cubicBezTo>
                    <a:pt x="0" y="201"/>
                    <a:pt x="0" y="197"/>
                    <a:pt x="3" y="195"/>
                  </a:cubicBezTo>
                  <a:cubicBezTo>
                    <a:pt x="28" y="171"/>
                    <a:pt x="43" y="138"/>
                    <a:pt x="43" y="103"/>
                  </a:cubicBezTo>
                  <a:cubicBezTo>
                    <a:pt x="43" y="68"/>
                    <a:pt x="29" y="35"/>
                    <a:pt x="3" y="11"/>
                  </a:cubicBezTo>
                  <a:cubicBezTo>
                    <a:pt x="1" y="9"/>
                    <a:pt x="0" y="5"/>
                    <a:pt x="3" y="3"/>
                  </a:cubicBezTo>
                  <a:cubicBezTo>
                    <a:pt x="5" y="0"/>
                    <a:pt x="9" y="0"/>
                    <a:pt x="11" y="2"/>
                  </a:cubicBezTo>
                  <a:cubicBezTo>
                    <a:pt x="39" y="28"/>
                    <a:pt x="55" y="65"/>
                    <a:pt x="55" y="103"/>
                  </a:cubicBezTo>
                  <a:cubicBezTo>
                    <a:pt x="55" y="141"/>
                    <a:pt x="39" y="178"/>
                    <a:pt x="11" y="204"/>
                  </a:cubicBezTo>
                  <a:cubicBezTo>
                    <a:pt x="10" y="205"/>
                    <a:pt x="8" y="205"/>
                    <a:pt x="7"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60" name="Graphic 59">
            <a:extLst>
              <a:ext uri="{FF2B5EF4-FFF2-40B4-BE49-F238E27FC236}">
                <a16:creationId xmlns:a16="http://schemas.microsoft.com/office/drawing/2014/main" id="{BF3985A0-D9DB-4C26-B662-6CBAACBC6E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328" y="6550624"/>
            <a:ext cx="635649" cy="635649"/>
          </a:xfrm>
          <a:prstGeom prst="rect">
            <a:avLst/>
          </a:prstGeom>
        </p:spPr>
      </p:pic>
      <p:sp>
        <p:nvSpPr>
          <p:cNvPr id="61" name="Footer Placeholder 4">
            <a:extLst>
              <a:ext uri="{FF2B5EF4-FFF2-40B4-BE49-F238E27FC236}">
                <a16:creationId xmlns:a16="http://schemas.microsoft.com/office/drawing/2014/main" id="{AD6BEC28-BF00-48FE-8041-7996FE766E79}"/>
              </a:ext>
            </a:extLst>
          </p:cNvPr>
          <p:cNvSpPr txBox="1">
            <a:spLocks/>
          </p:cNvSpPr>
          <p:nvPr/>
        </p:nvSpPr>
        <p:spPr>
          <a:xfrm>
            <a:off x="2987749" y="8540157"/>
            <a:ext cx="8152833"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Private and confidential     Leadership Group Update</a:t>
            </a:r>
          </a:p>
        </p:txBody>
      </p:sp>
      <p:sp>
        <p:nvSpPr>
          <p:cNvPr id="7" name="Rectangle 6">
            <a:extLst>
              <a:ext uri="{FF2B5EF4-FFF2-40B4-BE49-F238E27FC236}">
                <a16:creationId xmlns:a16="http://schemas.microsoft.com/office/drawing/2014/main" id="{F124A9E1-E1C6-43A7-971B-270353A31928}"/>
              </a:ext>
            </a:extLst>
          </p:cNvPr>
          <p:cNvSpPr/>
          <p:nvPr/>
        </p:nvSpPr>
        <p:spPr>
          <a:xfrm>
            <a:off x="1992255" y="2681389"/>
            <a:ext cx="4390566" cy="784830"/>
          </a:xfrm>
          <a:prstGeom prst="rect">
            <a:avLst/>
          </a:prstGeom>
        </p:spPr>
        <p:txBody>
          <a:bodyPr wrap="square">
            <a:spAutoFit/>
          </a:bodyPr>
          <a:lstStyle/>
          <a:p>
            <a:pPr>
              <a:spcBef>
                <a:spcPts val="300"/>
              </a:spcBef>
            </a:pPr>
            <a:r>
              <a:rPr lang="en-US" sz="1500" dirty="0">
                <a:solidFill>
                  <a:schemeClr val="accent1"/>
                </a:solidFill>
              </a:rPr>
              <a:t>To create an </a:t>
            </a:r>
            <a:r>
              <a:rPr lang="en-US" sz="1500" dirty="0" err="1">
                <a:solidFill>
                  <a:schemeClr val="accent1"/>
                </a:solidFill>
              </a:rPr>
              <a:t>organisation</a:t>
            </a:r>
            <a:r>
              <a:rPr lang="en-US" sz="1500" dirty="0">
                <a:solidFill>
                  <a:schemeClr val="accent1"/>
                </a:solidFill>
              </a:rPr>
              <a:t> that is more customer and product focused so that we can provide a seamless experience for our customers. </a:t>
            </a:r>
          </a:p>
        </p:txBody>
      </p:sp>
      <p:sp>
        <p:nvSpPr>
          <p:cNvPr id="79" name="Rectangle 78">
            <a:extLst>
              <a:ext uri="{FF2B5EF4-FFF2-40B4-BE49-F238E27FC236}">
                <a16:creationId xmlns:a16="http://schemas.microsoft.com/office/drawing/2014/main" id="{7586DF0C-BDCD-45EC-B7EE-4E4365DEC091}"/>
              </a:ext>
            </a:extLst>
          </p:cNvPr>
          <p:cNvSpPr/>
          <p:nvPr/>
        </p:nvSpPr>
        <p:spPr>
          <a:xfrm>
            <a:off x="6665337" y="2671626"/>
            <a:ext cx="4202584" cy="784830"/>
          </a:xfrm>
          <a:prstGeom prst="rect">
            <a:avLst/>
          </a:prstGeom>
        </p:spPr>
        <p:txBody>
          <a:bodyPr wrap="square">
            <a:spAutoFit/>
          </a:bodyPr>
          <a:lstStyle/>
          <a:p>
            <a:pPr>
              <a:spcBef>
                <a:spcPts val="300"/>
              </a:spcBef>
            </a:pPr>
            <a:r>
              <a:rPr lang="en-US" sz="1500" dirty="0">
                <a:solidFill>
                  <a:schemeClr val="accent1"/>
                </a:solidFill>
              </a:rPr>
              <a:t>To be fit and agile and to lead in our industry, where our reputation is already second to none.</a:t>
            </a:r>
          </a:p>
        </p:txBody>
      </p:sp>
      <p:sp>
        <p:nvSpPr>
          <p:cNvPr id="80" name="Rectangle 79">
            <a:extLst>
              <a:ext uri="{FF2B5EF4-FFF2-40B4-BE49-F238E27FC236}">
                <a16:creationId xmlns:a16="http://schemas.microsoft.com/office/drawing/2014/main" id="{57BE7A25-E699-4ABC-A0D0-7D1B5788ACDD}"/>
              </a:ext>
            </a:extLst>
          </p:cNvPr>
          <p:cNvSpPr/>
          <p:nvPr/>
        </p:nvSpPr>
        <p:spPr>
          <a:xfrm>
            <a:off x="11371361" y="2802431"/>
            <a:ext cx="4202584" cy="553998"/>
          </a:xfrm>
          <a:prstGeom prst="rect">
            <a:avLst/>
          </a:prstGeom>
        </p:spPr>
        <p:txBody>
          <a:bodyPr wrap="square">
            <a:spAutoFit/>
          </a:bodyPr>
          <a:lstStyle/>
          <a:p>
            <a:pPr>
              <a:spcBef>
                <a:spcPts val="300"/>
              </a:spcBef>
            </a:pPr>
            <a:r>
              <a:rPr lang="en-US" sz="1500" dirty="0">
                <a:solidFill>
                  <a:schemeClr val="accent1"/>
                </a:solidFill>
              </a:rPr>
              <a:t>To bring the UK&amp;I back into profitable &amp; sustainable growth.</a:t>
            </a:r>
          </a:p>
        </p:txBody>
      </p:sp>
      <p:sp>
        <p:nvSpPr>
          <p:cNvPr id="81" name="Rectangle 80">
            <a:extLst>
              <a:ext uri="{FF2B5EF4-FFF2-40B4-BE49-F238E27FC236}">
                <a16:creationId xmlns:a16="http://schemas.microsoft.com/office/drawing/2014/main" id="{054206F6-CE7B-4FFB-A964-24FAC0A0B051}"/>
              </a:ext>
            </a:extLst>
          </p:cNvPr>
          <p:cNvSpPr/>
          <p:nvPr/>
        </p:nvSpPr>
        <p:spPr>
          <a:xfrm>
            <a:off x="1992255" y="4695409"/>
            <a:ext cx="4202584" cy="553998"/>
          </a:xfrm>
          <a:prstGeom prst="rect">
            <a:avLst/>
          </a:prstGeom>
        </p:spPr>
        <p:txBody>
          <a:bodyPr wrap="square">
            <a:spAutoFit/>
          </a:bodyPr>
          <a:lstStyle/>
          <a:p>
            <a:pPr>
              <a:spcBef>
                <a:spcPts val="300"/>
              </a:spcBef>
            </a:pPr>
            <a:r>
              <a:rPr lang="en-US" sz="1500" dirty="0">
                <a:solidFill>
                  <a:schemeClr val="accent4"/>
                </a:solidFill>
              </a:rPr>
              <a:t>We have a UK wide transformation </a:t>
            </a:r>
            <a:r>
              <a:rPr lang="en-US" sz="1500" dirty="0" err="1">
                <a:solidFill>
                  <a:schemeClr val="accent4"/>
                </a:solidFill>
              </a:rPr>
              <a:t>programme</a:t>
            </a:r>
            <a:r>
              <a:rPr lang="en-US" sz="1500" dirty="0">
                <a:solidFill>
                  <a:schemeClr val="accent4"/>
                </a:solidFill>
              </a:rPr>
              <a:t> called Juno.</a:t>
            </a:r>
          </a:p>
        </p:txBody>
      </p:sp>
      <p:sp>
        <p:nvSpPr>
          <p:cNvPr id="82" name="Rectangle 81">
            <a:extLst>
              <a:ext uri="{FF2B5EF4-FFF2-40B4-BE49-F238E27FC236}">
                <a16:creationId xmlns:a16="http://schemas.microsoft.com/office/drawing/2014/main" id="{02E08C95-48A4-44D9-B04F-3E7E52CF55E6}"/>
              </a:ext>
            </a:extLst>
          </p:cNvPr>
          <p:cNvSpPr/>
          <p:nvPr/>
        </p:nvSpPr>
        <p:spPr>
          <a:xfrm>
            <a:off x="6665337" y="4695409"/>
            <a:ext cx="4202584" cy="553998"/>
          </a:xfrm>
          <a:prstGeom prst="rect">
            <a:avLst/>
          </a:prstGeom>
        </p:spPr>
        <p:txBody>
          <a:bodyPr wrap="square">
            <a:spAutoFit/>
          </a:bodyPr>
          <a:lstStyle/>
          <a:p>
            <a:pPr>
              <a:spcBef>
                <a:spcPts val="300"/>
              </a:spcBef>
            </a:pPr>
            <a:r>
              <a:rPr lang="en-US" sz="1500" dirty="0">
                <a:solidFill>
                  <a:schemeClr val="accent4"/>
                </a:solidFill>
              </a:rPr>
              <a:t>Wave A will create a model that aligns all the product teams to product domains.</a:t>
            </a:r>
          </a:p>
        </p:txBody>
      </p:sp>
      <p:sp>
        <p:nvSpPr>
          <p:cNvPr id="83" name="Rectangle 82">
            <a:extLst>
              <a:ext uri="{FF2B5EF4-FFF2-40B4-BE49-F238E27FC236}">
                <a16:creationId xmlns:a16="http://schemas.microsoft.com/office/drawing/2014/main" id="{91641408-CCE6-4A56-B39D-D5825218FF7B}"/>
              </a:ext>
            </a:extLst>
          </p:cNvPr>
          <p:cNvSpPr/>
          <p:nvPr/>
        </p:nvSpPr>
        <p:spPr>
          <a:xfrm>
            <a:off x="11371361" y="4579993"/>
            <a:ext cx="4202584" cy="784830"/>
          </a:xfrm>
          <a:prstGeom prst="rect">
            <a:avLst/>
          </a:prstGeom>
        </p:spPr>
        <p:txBody>
          <a:bodyPr wrap="square">
            <a:spAutoFit/>
          </a:bodyPr>
          <a:lstStyle/>
          <a:p>
            <a:pPr>
              <a:spcBef>
                <a:spcPts val="300"/>
              </a:spcBef>
            </a:pPr>
            <a:r>
              <a:rPr lang="en-US" sz="1500" dirty="0">
                <a:solidFill>
                  <a:schemeClr val="accent4"/>
                </a:solidFill>
              </a:rPr>
              <a:t>Creating a customer and product centric business with improved service quality and agility.</a:t>
            </a:r>
          </a:p>
        </p:txBody>
      </p:sp>
      <p:sp>
        <p:nvSpPr>
          <p:cNvPr id="84" name="Rectangle 83">
            <a:extLst>
              <a:ext uri="{FF2B5EF4-FFF2-40B4-BE49-F238E27FC236}">
                <a16:creationId xmlns:a16="http://schemas.microsoft.com/office/drawing/2014/main" id="{38D87513-D6A1-49E5-924C-54DCD3DA3F80}"/>
              </a:ext>
            </a:extLst>
          </p:cNvPr>
          <p:cNvSpPr/>
          <p:nvPr/>
        </p:nvSpPr>
        <p:spPr>
          <a:xfrm>
            <a:off x="1992255" y="6693725"/>
            <a:ext cx="4202584" cy="323165"/>
          </a:xfrm>
          <a:prstGeom prst="rect">
            <a:avLst/>
          </a:prstGeom>
        </p:spPr>
        <p:txBody>
          <a:bodyPr wrap="square">
            <a:spAutoFit/>
          </a:bodyPr>
          <a:lstStyle/>
          <a:p>
            <a:pPr>
              <a:spcBef>
                <a:spcPts val="300"/>
              </a:spcBef>
            </a:pPr>
            <a:r>
              <a:rPr lang="en-US" sz="1500" dirty="0">
                <a:solidFill>
                  <a:schemeClr val="accent3"/>
                </a:solidFill>
              </a:rPr>
              <a:t>Wave A is focused on our B2B business.</a:t>
            </a:r>
          </a:p>
        </p:txBody>
      </p:sp>
      <p:sp>
        <p:nvSpPr>
          <p:cNvPr id="85" name="Rectangle 84">
            <a:extLst>
              <a:ext uri="{FF2B5EF4-FFF2-40B4-BE49-F238E27FC236}">
                <a16:creationId xmlns:a16="http://schemas.microsoft.com/office/drawing/2014/main" id="{18A6F6F3-3526-4420-9339-77FC105FA12A}"/>
              </a:ext>
            </a:extLst>
          </p:cNvPr>
          <p:cNvSpPr/>
          <p:nvPr/>
        </p:nvSpPr>
        <p:spPr>
          <a:xfrm>
            <a:off x="6665337" y="6578308"/>
            <a:ext cx="4202584" cy="553998"/>
          </a:xfrm>
          <a:prstGeom prst="rect">
            <a:avLst/>
          </a:prstGeom>
        </p:spPr>
        <p:txBody>
          <a:bodyPr wrap="square">
            <a:spAutoFit/>
          </a:bodyPr>
          <a:lstStyle/>
          <a:p>
            <a:pPr>
              <a:spcBef>
                <a:spcPts val="300"/>
              </a:spcBef>
            </a:pPr>
            <a:r>
              <a:rPr lang="en-US" sz="1500" dirty="0">
                <a:solidFill>
                  <a:schemeClr val="accent3"/>
                </a:solidFill>
              </a:rPr>
              <a:t>New Product Domains will be created in Digital CI, BI, Targeting and Decision Analytics.</a:t>
            </a:r>
          </a:p>
        </p:txBody>
      </p:sp>
      <p:sp>
        <p:nvSpPr>
          <p:cNvPr id="86" name="Rectangle 85">
            <a:extLst>
              <a:ext uri="{FF2B5EF4-FFF2-40B4-BE49-F238E27FC236}">
                <a16:creationId xmlns:a16="http://schemas.microsoft.com/office/drawing/2014/main" id="{26211FF2-9BF3-42E4-A952-56AE468B2321}"/>
              </a:ext>
            </a:extLst>
          </p:cNvPr>
          <p:cNvSpPr/>
          <p:nvPr/>
        </p:nvSpPr>
        <p:spPr>
          <a:xfrm>
            <a:off x="11371361" y="6462892"/>
            <a:ext cx="4202584" cy="784830"/>
          </a:xfrm>
          <a:prstGeom prst="rect">
            <a:avLst/>
          </a:prstGeom>
        </p:spPr>
        <p:txBody>
          <a:bodyPr wrap="square">
            <a:spAutoFit/>
          </a:bodyPr>
          <a:lstStyle/>
          <a:p>
            <a:pPr>
              <a:spcBef>
                <a:spcPts val="300"/>
              </a:spcBef>
            </a:pPr>
            <a:r>
              <a:rPr lang="en-US" sz="1500" dirty="0">
                <a:solidFill>
                  <a:schemeClr val="accent3"/>
                </a:solidFill>
              </a:rPr>
              <a:t>Fixed groups from Solutions and the Data Office will ‘lift and shift’ into the Product Domains.</a:t>
            </a:r>
          </a:p>
        </p:txBody>
      </p:sp>
    </p:spTree>
    <p:extLst>
      <p:ext uri="{BB962C8B-B14F-4D97-AF65-F5344CB8AC3E}">
        <p14:creationId xmlns:p14="http://schemas.microsoft.com/office/powerpoint/2010/main" val="33097164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7DB45-6A12-468A-8D65-8D3C32D064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15843"/>
            <a:ext cx="16256000" cy="8833975"/>
          </a:xfrm>
          <a:prstGeom prst="rect">
            <a:avLst/>
          </a:prstGeom>
        </p:spPr>
      </p:pic>
      <p:sp>
        <p:nvSpPr>
          <p:cNvPr id="10" name="Rectangle 9">
            <a:extLst>
              <a:ext uri="{FF2B5EF4-FFF2-40B4-BE49-F238E27FC236}">
                <a16:creationId xmlns:a16="http://schemas.microsoft.com/office/drawing/2014/main" id="{DBDFA192-6563-44E8-B5CC-008BDC984AE6}"/>
              </a:ext>
            </a:extLst>
          </p:cNvPr>
          <p:cNvSpPr/>
          <p:nvPr/>
        </p:nvSpPr>
        <p:spPr>
          <a:xfrm>
            <a:off x="0" y="0"/>
            <a:ext cx="16256000" cy="9144000"/>
          </a:xfrm>
          <a:prstGeom prst="rect">
            <a:avLst/>
          </a:prstGeom>
          <a:solidFill>
            <a:schemeClr val="tx2">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F4B10B-993A-4F31-8608-524A85D0128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12</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13" name="Picture 12">
            <a:extLst>
              <a:ext uri="{FF2B5EF4-FFF2-40B4-BE49-F238E27FC236}">
                <a16:creationId xmlns:a16="http://schemas.microsoft.com/office/drawing/2014/main" id="{1FCC68F9-0547-4D89-A089-2F79C0C582DA}"/>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62465" name="think-cell Slide" r:id="rId8" imgW="270" imgH="270" progId="TCLayout.ActiveDocument.1">
                  <p:embed/>
                </p:oleObj>
              </mc:Choice>
              <mc:Fallback>
                <p:oleObj name="think-cell Slide" r:id="rId8"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1A582EEF-1DE9-4C37-B539-A0FE1F441984}"/>
              </a:ext>
            </a:extLst>
          </p:cNvPr>
          <p:cNvSpPr>
            <a:spLocks noGrp="1"/>
          </p:cNvSpPr>
          <p:nvPr>
            <p:ph type="title"/>
          </p:nvPr>
        </p:nvSpPr>
        <p:spPr>
          <a:xfrm>
            <a:off x="623999" y="704045"/>
            <a:ext cx="15009600" cy="1343571"/>
          </a:xfrm>
        </p:spPr>
        <p:txBody>
          <a:bodyPr/>
          <a:lstStyle/>
          <a:p>
            <a:r>
              <a:rPr lang="en-GB" dirty="0">
                <a:solidFill>
                  <a:schemeClr val="bg1"/>
                </a:solidFill>
              </a:rPr>
              <a:t>S</a:t>
            </a:r>
            <a:r>
              <a:rPr lang="en-US" dirty="0" err="1">
                <a:solidFill>
                  <a:schemeClr val="bg1"/>
                </a:solidFill>
              </a:rPr>
              <a:t>etting</a:t>
            </a:r>
            <a:r>
              <a:rPr lang="en-US" dirty="0">
                <a:solidFill>
                  <a:schemeClr val="bg1"/>
                </a:solidFill>
              </a:rPr>
              <a:t> ourselves up for success</a:t>
            </a:r>
          </a:p>
        </p:txBody>
      </p:sp>
      <p:sp>
        <p:nvSpPr>
          <p:cNvPr id="70" name="Footer Placeholder 4">
            <a:extLst>
              <a:ext uri="{FF2B5EF4-FFF2-40B4-BE49-F238E27FC236}">
                <a16:creationId xmlns:a16="http://schemas.microsoft.com/office/drawing/2014/main" id="{D57712D2-6145-4604-8571-FF1DC7362A4D}"/>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sp>
        <p:nvSpPr>
          <p:cNvPr id="14" name="Date Placeholder 3">
            <a:extLst>
              <a:ext uri="{FF2B5EF4-FFF2-40B4-BE49-F238E27FC236}">
                <a16:creationId xmlns:a16="http://schemas.microsoft.com/office/drawing/2014/main" id="{20CD7E80-5549-4CD4-96C9-7E3CA83ED5FD}"/>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pic>
        <p:nvPicPr>
          <p:cNvPr id="16" name="Graphic 15">
            <a:extLst>
              <a:ext uri="{FF2B5EF4-FFF2-40B4-BE49-F238E27FC236}">
                <a16:creationId xmlns:a16="http://schemas.microsoft.com/office/drawing/2014/main" id="{BAA1EB21-BB18-4BD6-96AE-F4D2A278AEB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5813" y="2756771"/>
            <a:ext cx="14587048" cy="2950191"/>
          </a:xfrm>
          <a:prstGeom prst="rect">
            <a:avLst/>
          </a:prstGeom>
        </p:spPr>
      </p:pic>
      <p:grpSp>
        <p:nvGrpSpPr>
          <p:cNvPr id="7" name="Group 6">
            <a:extLst>
              <a:ext uri="{FF2B5EF4-FFF2-40B4-BE49-F238E27FC236}">
                <a16:creationId xmlns:a16="http://schemas.microsoft.com/office/drawing/2014/main" id="{11BD65E6-9636-43F0-9F72-9502323DAF02}"/>
              </a:ext>
            </a:extLst>
          </p:cNvPr>
          <p:cNvGrpSpPr/>
          <p:nvPr/>
        </p:nvGrpSpPr>
        <p:grpSpPr>
          <a:xfrm>
            <a:off x="1314979" y="3364969"/>
            <a:ext cx="13547498" cy="1957388"/>
            <a:chOff x="1314979" y="2657045"/>
            <a:chExt cx="13547498" cy="1957388"/>
          </a:xfrm>
          <a:solidFill>
            <a:schemeClr val="accent1"/>
          </a:solidFill>
        </p:grpSpPr>
        <p:sp>
          <p:nvSpPr>
            <p:cNvPr id="6" name="Oval 5">
              <a:extLst>
                <a:ext uri="{FF2B5EF4-FFF2-40B4-BE49-F238E27FC236}">
                  <a16:creationId xmlns:a16="http://schemas.microsoft.com/office/drawing/2014/main" id="{92397E46-DB1B-4BEC-8E16-F89B4B4716CF}"/>
                </a:ext>
              </a:extLst>
            </p:cNvPr>
            <p:cNvSpPr/>
            <p:nvPr/>
          </p:nvSpPr>
          <p:spPr>
            <a:xfrm>
              <a:off x="1314979" y="2657045"/>
              <a:ext cx="1957388" cy="1957388"/>
            </a:xfrm>
            <a:prstGeom prst="ellipse">
              <a:avLst/>
            </a:prstGeom>
            <a:grp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522EDA1-5677-4940-9A92-77C52B3808F7}"/>
                </a:ext>
              </a:extLst>
            </p:cNvPr>
            <p:cNvSpPr/>
            <p:nvPr/>
          </p:nvSpPr>
          <p:spPr>
            <a:xfrm>
              <a:off x="4212507" y="2657045"/>
              <a:ext cx="1957388" cy="1957388"/>
            </a:xfrm>
            <a:prstGeom prst="ellipse">
              <a:avLst/>
            </a:prstGeom>
            <a:grp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00791F4-E41B-42F3-89EA-9D71B8D258A8}"/>
                </a:ext>
              </a:extLst>
            </p:cNvPr>
            <p:cNvSpPr/>
            <p:nvPr/>
          </p:nvSpPr>
          <p:spPr>
            <a:xfrm>
              <a:off x="7110035" y="2657045"/>
              <a:ext cx="1957388" cy="1957388"/>
            </a:xfrm>
            <a:prstGeom prst="ellipse">
              <a:avLst/>
            </a:prstGeom>
            <a:grp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6570FC-AA0C-4896-B986-64C69BA2E75B}"/>
                </a:ext>
              </a:extLst>
            </p:cNvPr>
            <p:cNvSpPr/>
            <p:nvPr/>
          </p:nvSpPr>
          <p:spPr>
            <a:xfrm>
              <a:off x="10007562" y="2657045"/>
              <a:ext cx="1957388" cy="1957388"/>
            </a:xfrm>
            <a:prstGeom prst="ellipse">
              <a:avLst/>
            </a:prstGeom>
            <a:grp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D13BA93-0F1D-4780-976A-40C4C63E5FD7}"/>
                </a:ext>
              </a:extLst>
            </p:cNvPr>
            <p:cNvSpPr/>
            <p:nvPr/>
          </p:nvSpPr>
          <p:spPr>
            <a:xfrm>
              <a:off x="12905089" y="2657045"/>
              <a:ext cx="1957388" cy="1957388"/>
            </a:xfrm>
            <a:prstGeom prst="ellipse">
              <a:avLst/>
            </a:prstGeom>
            <a:grp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D9BA3EA6-57D0-4D57-977F-32049C3CE3CB}"/>
              </a:ext>
            </a:extLst>
          </p:cNvPr>
          <p:cNvSpPr/>
          <p:nvPr/>
        </p:nvSpPr>
        <p:spPr>
          <a:xfrm>
            <a:off x="4064000" y="2863840"/>
            <a:ext cx="8128000" cy="1477328"/>
          </a:xfrm>
          <a:prstGeom prst="rect">
            <a:avLst/>
          </a:prstGeom>
        </p:spPr>
        <p:txBody>
          <a:bodyPr>
            <a:spAutoFit/>
          </a:bodyPr>
          <a:lstStyle/>
          <a:p>
            <a:pPr algn="ctr"/>
            <a:r>
              <a:rPr lang="en-US" dirty="0">
                <a:solidFill>
                  <a:schemeClr val="bg1"/>
                </a:solidFill>
              </a:rPr>
              <a:t> </a:t>
            </a:r>
          </a:p>
          <a:p>
            <a:pPr algn="ctr"/>
            <a:r>
              <a:rPr lang="en-US" dirty="0">
                <a:solidFill>
                  <a:schemeClr val="bg1"/>
                </a:solidFill>
              </a:rPr>
              <a:t> </a:t>
            </a:r>
          </a:p>
          <a:p>
            <a:pPr algn="ctr"/>
            <a:r>
              <a:rPr lang="en-US" dirty="0">
                <a:solidFill>
                  <a:schemeClr val="bg1"/>
                </a:solidFill>
              </a:rPr>
              <a:t> </a:t>
            </a:r>
          </a:p>
          <a:p>
            <a:pPr algn="ctr"/>
            <a:r>
              <a:rPr lang="en-US" dirty="0">
                <a:solidFill>
                  <a:schemeClr val="bg1"/>
                </a:solidFill>
              </a:rPr>
              <a:t> </a:t>
            </a:r>
          </a:p>
          <a:p>
            <a:pPr algn="ctr"/>
            <a:r>
              <a:rPr lang="en-US" b="1" dirty="0">
                <a:solidFill>
                  <a:schemeClr val="bg1"/>
                </a:solidFill>
              </a:rPr>
              <a:t> </a:t>
            </a:r>
            <a:endParaRPr lang="en-US" dirty="0">
              <a:solidFill>
                <a:schemeClr val="bg1"/>
              </a:solidFill>
              <a:effectLst/>
            </a:endParaRPr>
          </a:p>
        </p:txBody>
      </p:sp>
      <p:sp>
        <p:nvSpPr>
          <p:cNvPr id="9" name="Rectangle 8">
            <a:extLst>
              <a:ext uri="{FF2B5EF4-FFF2-40B4-BE49-F238E27FC236}">
                <a16:creationId xmlns:a16="http://schemas.microsoft.com/office/drawing/2014/main" id="{EAFCF2B9-EFE0-4C3F-A207-BD4E203DBB70}"/>
              </a:ext>
            </a:extLst>
          </p:cNvPr>
          <p:cNvSpPr/>
          <p:nvPr/>
        </p:nvSpPr>
        <p:spPr>
          <a:xfrm>
            <a:off x="1007004" y="6003161"/>
            <a:ext cx="2493963" cy="1015663"/>
          </a:xfrm>
          <a:prstGeom prst="rect">
            <a:avLst/>
          </a:prstGeom>
        </p:spPr>
        <p:txBody>
          <a:bodyPr wrap="square">
            <a:spAutoFit/>
          </a:bodyPr>
          <a:lstStyle/>
          <a:p>
            <a:pPr algn="ctr"/>
            <a:r>
              <a:rPr lang="en-US" sz="2000" dirty="0">
                <a:solidFill>
                  <a:schemeClr val="bg1"/>
                </a:solidFill>
              </a:rPr>
              <a:t>We have a strong focused leadership team</a:t>
            </a:r>
          </a:p>
        </p:txBody>
      </p:sp>
      <p:sp>
        <p:nvSpPr>
          <p:cNvPr id="25" name="Rectangle 24">
            <a:extLst>
              <a:ext uri="{FF2B5EF4-FFF2-40B4-BE49-F238E27FC236}">
                <a16:creationId xmlns:a16="http://schemas.microsoft.com/office/drawing/2014/main" id="{E4456C82-EB4F-45BE-B178-F9F908433BEB}"/>
              </a:ext>
            </a:extLst>
          </p:cNvPr>
          <p:cNvSpPr/>
          <p:nvPr/>
        </p:nvSpPr>
        <p:spPr>
          <a:xfrm>
            <a:off x="3844416" y="6003161"/>
            <a:ext cx="2670684" cy="1631216"/>
          </a:xfrm>
          <a:prstGeom prst="rect">
            <a:avLst/>
          </a:prstGeom>
        </p:spPr>
        <p:txBody>
          <a:bodyPr wrap="square">
            <a:spAutoFit/>
          </a:bodyPr>
          <a:lstStyle/>
          <a:p>
            <a:pPr algn="ctr"/>
            <a:r>
              <a:rPr lang="en-US" sz="2000" dirty="0">
                <a:solidFill>
                  <a:schemeClr val="bg1"/>
                </a:solidFill>
              </a:rPr>
              <a:t>We have a clear plan and a commitment to transform right across the business</a:t>
            </a:r>
          </a:p>
          <a:p>
            <a:pPr algn="ctr"/>
            <a:r>
              <a:rPr lang="en-US" sz="2000" dirty="0">
                <a:solidFill>
                  <a:schemeClr val="bg1"/>
                </a:solidFill>
              </a:rPr>
              <a:t> </a:t>
            </a:r>
          </a:p>
        </p:txBody>
      </p:sp>
      <p:sp>
        <p:nvSpPr>
          <p:cNvPr id="26" name="Rectangle 25">
            <a:extLst>
              <a:ext uri="{FF2B5EF4-FFF2-40B4-BE49-F238E27FC236}">
                <a16:creationId xmlns:a16="http://schemas.microsoft.com/office/drawing/2014/main" id="{B5CF9B29-B43E-49C8-83A1-C5AFBBE7784B}"/>
              </a:ext>
            </a:extLst>
          </p:cNvPr>
          <p:cNvSpPr/>
          <p:nvPr/>
        </p:nvSpPr>
        <p:spPr>
          <a:xfrm>
            <a:off x="6792658" y="6003161"/>
            <a:ext cx="2670684" cy="1323439"/>
          </a:xfrm>
          <a:prstGeom prst="rect">
            <a:avLst/>
          </a:prstGeom>
        </p:spPr>
        <p:txBody>
          <a:bodyPr wrap="square">
            <a:spAutoFit/>
          </a:bodyPr>
          <a:lstStyle/>
          <a:p>
            <a:pPr algn="ctr"/>
            <a:r>
              <a:rPr lang="en-US" sz="2000" dirty="0">
                <a:solidFill>
                  <a:schemeClr val="bg1"/>
                </a:solidFill>
              </a:rPr>
              <a:t>We have global support and the commitment of our Operating Committee </a:t>
            </a:r>
          </a:p>
        </p:txBody>
      </p:sp>
      <p:sp>
        <p:nvSpPr>
          <p:cNvPr id="27" name="Rectangle 26">
            <a:extLst>
              <a:ext uri="{FF2B5EF4-FFF2-40B4-BE49-F238E27FC236}">
                <a16:creationId xmlns:a16="http://schemas.microsoft.com/office/drawing/2014/main" id="{4E065B59-166B-4B36-A2FC-69765B570884}"/>
              </a:ext>
            </a:extLst>
          </p:cNvPr>
          <p:cNvSpPr/>
          <p:nvPr/>
        </p:nvSpPr>
        <p:spPr>
          <a:xfrm>
            <a:off x="9650914" y="6003161"/>
            <a:ext cx="2670684" cy="1323439"/>
          </a:xfrm>
          <a:prstGeom prst="rect">
            <a:avLst/>
          </a:prstGeom>
        </p:spPr>
        <p:txBody>
          <a:bodyPr wrap="square">
            <a:spAutoFit/>
          </a:bodyPr>
          <a:lstStyle/>
          <a:p>
            <a:pPr algn="ctr"/>
            <a:r>
              <a:rPr lang="en-US" sz="2000" dirty="0">
                <a:solidFill>
                  <a:schemeClr val="bg1"/>
                </a:solidFill>
              </a:rPr>
              <a:t>The change is focused on </a:t>
            </a:r>
            <a:r>
              <a:rPr lang="en-US" sz="2000" dirty="0" err="1">
                <a:solidFill>
                  <a:schemeClr val="bg1"/>
                </a:solidFill>
              </a:rPr>
              <a:t>prioritising</a:t>
            </a:r>
            <a:r>
              <a:rPr lang="en-US" sz="2000" dirty="0">
                <a:solidFill>
                  <a:schemeClr val="bg1"/>
                </a:solidFill>
              </a:rPr>
              <a:t> and aligning products to customer needs</a:t>
            </a:r>
          </a:p>
        </p:txBody>
      </p:sp>
      <p:sp>
        <p:nvSpPr>
          <p:cNvPr id="28" name="Rectangle 27">
            <a:extLst>
              <a:ext uri="{FF2B5EF4-FFF2-40B4-BE49-F238E27FC236}">
                <a16:creationId xmlns:a16="http://schemas.microsoft.com/office/drawing/2014/main" id="{543D7612-23E4-4564-BBA6-B8CCE15EEAC3}"/>
              </a:ext>
            </a:extLst>
          </p:cNvPr>
          <p:cNvSpPr/>
          <p:nvPr/>
        </p:nvSpPr>
        <p:spPr>
          <a:xfrm>
            <a:off x="12578312" y="6003161"/>
            <a:ext cx="2670684" cy="1015663"/>
          </a:xfrm>
          <a:prstGeom prst="rect">
            <a:avLst/>
          </a:prstGeom>
        </p:spPr>
        <p:txBody>
          <a:bodyPr wrap="square">
            <a:spAutoFit/>
          </a:bodyPr>
          <a:lstStyle/>
          <a:p>
            <a:pPr algn="ctr"/>
            <a:r>
              <a:rPr lang="en-GB" sz="2000" dirty="0">
                <a:solidFill>
                  <a:schemeClr val="bg1"/>
                </a:solidFill>
              </a:rPr>
              <a:t>The execution will be undertaken by the business leads</a:t>
            </a:r>
            <a:endParaRPr lang="en-US" sz="2000" dirty="0">
              <a:solidFill>
                <a:schemeClr val="bg1"/>
              </a:solidFill>
            </a:endParaRPr>
          </a:p>
        </p:txBody>
      </p:sp>
      <p:grpSp>
        <p:nvGrpSpPr>
          <p:cNvPr id="29" name="Group 138">
            <a:extLst>
              <a:ext uri="{FF2B5EF4-FFF2-40B4-BE49-F238E27FC236}">
                <a16:creationId xmlns:a16="http://schemas.microsoft.com/office/drawing/2014/main" id="{6DCEA60A-4966-4EC0-BD8E-3F2CBC1895E8}"/>
              </a:ext>
            </a:extLst>
          </p:cNvPr>
          <p:cNvGrpSpPr>
            <a:grpSpLocks noChangeAspect="1"/>
          </p:cNvGrpSpPr>
          <p:nvPr/>
        </p:nvGrpSpPr>
        <p:grpSpPr bwMode="auto">
          <a:xfrm>
            <a:off x="1755500" y="3956383"/>
            <a:ext cx="1056817" cy="687378"/>
            <a:chOff x="3600" y="3229"/>
            <a:chExt cx="472" cy="307"/>
          </a:xfrm>
          <a:solidFill>
            <a:schemeClr val="bg1"/>
          </a:solidFill>
        </p:grpSpPr>
        <p:sp>
          <p:nvSpPr>
            <p:cNvPr id="30" name="Freeform 139">
              <a:extLst>
                <a:ext uri="{FF2B5EF4-FFF2-40B4-BE49-F238E27FC236}">
                  <a16:creationId xmlns:a16="http://schemas.microsoft.com/office/drawing/2014/main" id="{5DAAAE06-E9A6-4DDB-82ED-EBA8BA33779E}"/>
                </a:ext>
              </a:extLst>
            </p:cNvPr>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0">
              <a:extLst>
                <a:ext uri="{FF2B5EF4-FFF2-40B4-BE49-F238E27FC236}">
                  <a16:creationId xmlns:a16="http://schemas.microsoft.com/office/drawing/2014/main" id="{D1296B15-BAFA-4E34-9D19-32EAE1415D9F}"/>
                </a:ext>
              </a:extLst>
            </p:cNvPr>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1">
              <a:extLst>
                <a:ext uri="{FF2B5EF4-FFF2-40B4-BE49-F238E27FC236}">
                  <a16:creationId xmlns:a16="http://schemas.microsoft.com/office/drawing/2014/main" id="{A9DD2F51-9EC1-4C4D-801B-BCE56BEFCB2A}"/>
                </a:ext>
              </a:extLst>
            </p:cNvPr>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A953AD12-7857-40FD-9FC4-9826B9D14C90}"/>
              </a:ext>
            </a:extLst>
          </p:cNvPr>
          <p:cNvGrpSpPr/>
          <p:nvPr/>
        </p:nvGrpSpPr>
        <p:grpSpPr>
          <a:xfrm>
            <a:off x="4838587" y="3853592"/>
            <a:ext cx="705227" cy="790169"/>
            <a:chOff x="8388351" y="-2647950"/>
            <a:chExt cx="566738" cy="635000"/>
          </a:xfrm>
          <a:solidFill>
            <a:schemeClr val="bg1"/>
          </a:solidFill>
        </p:grpSpPr>
        <p:sp>
          <p:nvSpPr>
            <p:cNvPr id="34" name="Freeform 14">
              <a:extLst>
                <a:ext uri="{FF2B5EF4-FFF2-40B4-BE49-F238E27FC236}">
                  <a16:creationId xmlns:a16="http://schemas.microsoft.com/office/drawing/2014/main" id="{3FB2B476-107F-4032-8B93-3E7BA5256BA6}"/>
                </a:ext>
              </a:extLst>
            </p:cNvPr>
            <p:cNvSpPr>
              <a:spLocks noEditPoints="1"/>
            </p:cNvSpPr>
            <p:nvPr/>
          </p:nvSpPr>
          <p:spPr bwMode="auto">
            <a:xfrm>
              <a:off x="8388351" y="-2647950"/>
              <a:ext cx="566738" cy="635000"/>
            </a:xfrm>
            <a:custGeom>
              <a:avLst/>
              <a:gdLst>
                <a:gd name="T0" fmla="*/ 79 w 86"/>
                <a:gd name="T1" fmla="*/ 41 h 96"/>
                <a:gd name="T2" fmla="*/ 59 w 86"/>
                <a:gd name="T3" fmla="*/ 18 h 96"/>
                <a:gd name="T4" fmla="*/ 27 w 86"/>
                <a:gd name="T5" fmla="*/ 18 h 96"/>
                <a:gd name="T6" fmla="*/ 7 w 86"/>
                <a:gd name="T7" fmla="*/ 41 h 96"/>
                <a:gd name="T8" fmla="*/ 7 w 86"/>
                <a:gd name="T9" fmla="*/ 55 h 96"/>
                <a:gd name="T10" fmla="*/ 15 w 86"/>
                <a:gd name="T11" fmla="*/ 80 h 96"/>
                <a:gd name="T12" fmla="*/ 43 w 86"/>
                <a:gd name="T13" fmla="*/ 96 h 96"/>
                <a:gd name="T14" fmla="*/ 71 w 86"/>
                <a:gd name="T15" fmla="*/ 80 h 96"/>
                <a:gd name="T16" fmla="*/ 79 w 86"/>
                <a:gd name="T17" fmla="*/ 55 h 96"/>
                <a:gd name="T18" fmla="*/ 71 w 86"/>
                <a:gd name="T19" fmla="*/ 20 h 96"/>
                <a:gd name="T20" fmla="*/ 75 w 86"/>
                <a:gd name="T21" fmla="*/ 39 h 96"/>
                <a:gd name="T22" fmla="*/ 63 w 86"/>
                <a:gd name="T23" fmla="*/ 38 h 96"/>
                <a:gd name="T24" fmla="*/ 71 w 86"/>
                <a:gd name="T25" fmla="*/ 20 h 96"/>
                <a:gd name="T26" fmla="*/ 43 w 86"/>
                <a:gd name="T27" fmla="*/ 67 h 96"/>
                <a:gd name="T28" fmla="*/ 27 w 86"/>
                <a:gd name="T29" fmla="*/ 56 h 96"/>
                <a:gd name="T30" fmla="*/ 27 w 86"/>
                <a:gd name="T31" fmla="*/ 40 h 96"/>
                <a:gd name="T32" fmla="*/ 43 w 86"/>
                <a:gd name="T33" fmla="*/ 29 h 96"/>
                <a:gd name="T34" fmla="*/ 59 w 86"/>
                <a:gd name="T35" fmla="*/ 40 h 96"/>
                <a:gd name="T36" fmla="*/ 59 w 86"/>
                <a:gd name="T37" fmla="*/ 56 h 96"/>
                <a:gd name="T38" fmla="*/ 58 w 86"/>
                <a:gd name="T39" fmla="*/ 62 h 96"/>
                <a:gd name="T40" fmla="*/ 47 w 86"/>
                <a:gd name="T41" fmla="*/ 69 h 96"/>
                <a:gd name="T42" fmla="*/ 58 w 86"/>
                <a:gd name="T43" fmla="*/ 62 h 96"/>
                <a:gd name="T44" fmla="*/ 30 w 86"/>
                <a:gd name="T45" fmla="*/ 73 h 96"/>
                <a:gd name="T46" fmla="*/ 32 w 86"/>
                <a:gd name="T47" fmla="*/ 64 h 96"/>
                <a:gd name="T48" fmla="*/ 23 w 86"/>
                <a:gd name="T49" fmla="*/ 53 h 96"/>
                <a:gd name="T50" fmla="*/ 23 w 86"/>
                <a:gd name="T51" fmla="*/ 43 h 96"/>
                <a:gd name="T52" fmla="*/ 23 w 86"/>
                <a:gd name="T53" fmla="*/ 53 h 96"/>
                <a:gd name="T54" fmla="*/ 30 w 86"/>
                <a:gd name="T55" fmla="*/ 23 h 96"/>
                <a:gd name="T56" fmla="*/ 32 w 86"/>
                <a:gd name="T57" fmla="*/ 32 h 96"/>
                <a:gd name="T58" fmla="*/ 47 w 86"/>
                <a:gd name="T59" fmla="*/ 27 h 96"/>
                <a:gd name="T60" fmla="*/ 58 w 86"/>
                <a:gd name="T61" fmla="*/ 34 h 96"/>
                <a:gd name="T62" fmla="*/ 47 w 86"/>
                <a:gd name="T63" fmla="*/ 27 h 96"/>
                <a:gd name="T64" fmla="*/ 68 w 86"/>
                <a:gd name="T65" fmla="*/ 48 h 96"/>
                <a:gd name="T66" fmla="*/ 63 w 86"/>
                <a:gd name="T67" fmla="*/ 48 h 96"/>
                <a:gd name="T68" fmla="*/ 43 w 86"/>
                <a:gd name="T69" fmla="*/ 4 h 96"/>
                <a:gd name="T70" fmla="*/ 43 w 86"/>
                <a:gd name="T71" fmla="*/ 25 h 96"/>
                <a:gd name="T72" fmla="*/ 43 w 86"/>
                <a:gd name="T73" fmla="*/ 4 h 96"/>
                <a:gd name="T74" fmla="*/ 7 w 86"/>
                <a:gd name="T75" fmla="*/ 23 h 96"/>
                <a:gd name="T76" fmla="*/ 23 w 86"/>
                <a:gd name="T77" fmla="*/ 38 h 96"/>
                <a:gd name="T78" fmla="*/ 11 w 86"/>
                <a:gd name="T79" fmla="*/ 39 h 96"/>
                <a:gd name="T80" fmla="*/ 11 w 86"/>
                <a:gd name="T81" fmla="*/ 57 h 96"/>
                <a:gd name="T82" fmla="*/ 23 w 86"/>
                <a:gd name="T83" fmla="*/ 58 h 96"/>
                <a:gd name="T84" fmla="*/ 7 w 86"/>
                <a:gd name="T85" fmla="*/ 73 h 96"/>
                <a:gd name="T86" fmla="*/ 31 w 86"/>
                <a:gd name="T87" fmla="*/ 77 h 96"/>
                <a:gd name="T88" fmla="*/ 55 w 86"/>
                <a:gd name="T89" fmla="*/ 77 h 96"/>
                <a:gd name="T90" fmla="*/ 79 w 86"/>
                <a:gd name="T91" fmla="*/ 73 h 96"/>
                <a:gd name="T92" fmla="*/ 63 w 86"/>
                <a:gd name="T93" fmla="*/ 58 h 96"/>
                <a:gd name="T94" fmla="*/ 75 w 86"/>
                <a:gd name="T9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96">
                  <a:moveTo>
                    <a:pt x="73" y="48"/>
                  </a:moveTo>
                  <a:cubicBezTo>
                    <a:pt x="75" y="46"/>
                    <a:pt x="77" y="43"/>
                    <a:pt x="79" y="41"/>
                  </a:cubicBezTo>
                  <a:cubicBezTo>
                    <a:pt x="84" y="33"/>
                    <a:pt x="86" y="25"/>
                    <a:pt x="83" y="21"/>
                  </a:cubicBezTo>
                  <a:cubicBezTo>
                    <a:pt x="79" y="15"/>
                    <a:pt x="70" y="15"/>
                    <a:pt x="59" y="18"/>
                  </a:cubicBezTo>
                  <a:cubicBezTo>
                    <a:pt x="55" y="7"/>
                    <a:pt x="49" y="0"/>
                    <a:pt x="43" y="0"/>
                  </a:cubicBezTo>
                  <a:cubicBezTo>
                    <a:pt x="37" y="0"/>
                    <a:pt x="31" y="7"/>
                    <a:pt x="27" y="18"/>
                  </a:cubicBezTo>
                  <a:cubicBezTo>
                    <a:pt x="16" y="15"/>
                    <a:pt x="7" y="15"/>
                    <a:pt x="3" y="21"/>
                  </a:cubicBezTo>
                  <a:cubicBezTo>
                    <a:pt x="0" y="25"/>
                    <a:pt x="2" y="33"/>
                    <a:pt x="7" y="41"/>
                  </a:cubicBezTo>
                  <a:cubicBezTo>
                    <a:pt x="9" y="43"/>
                    <a:pt x="11" y="46"/>
                    <a:pt x="13" y="48"/>
                  </a:cubicBezTo>
                  <a:cubicBezTo>
                    <a:pt x="11" y="50"/>
                    <a:pt x="9" y="53"/>
                    <a:pt x="7" y="55"/>
                  </a:cubicBezTo>
                  <a:cubicBezTo>
                    <a:pt x="2" y="63"/>
                    <a:pt x="0" y="71"/>
                    <a:pt x="3" y="75"/>
                  </a:cubicBezTo>
                  <a:cubicBezTo>
                    <a:pt x="6" y="78"/>
                    <a:pt x="10" y="80"/>
                    <a:pt x="15" y="80"/>
                  </a:cubicBezTo>
                  <a:cubicBezTo>
                    <a:pt x="19" y="80"/>
                    <a:pt x="23" y="79"/>
                    <a:pt x="27" y="78"/>
                  </a:cubicBezTo>
                  <a:cubicBezTo>
                    <a:pt x="31" y="89"/>
                    <a:pt x="37" y="96"/>
                    <a:pt x="43" y="96"/>
                  </a:cubicBezTo>
                  <a:cubicBezTo>
                    <a:pt x="49" y="96"/>
                    <a:pt x="55" y="89"/>
                    <a:pt x="59" y="78"/>
                  </a:cubicBezTo>
                  <a:cubicBezTo>
                    <a:pt x="63" y="79"/>
                    <a:pt x="67" y="80"/>
                    <a:pt x="71" y="80"/>
                  </a:cubicBezTo>
                  <a:cubicBezTo>
                    <a:pt x="76" y="80"/>
                    <a:pt x="80" y="78"/>
                    <a:pt x="83" y="75"/>
                  </a:cubicBezTo>
                  <a:cubicBezTo>
                    <a:pt x="86" y="71"/>
                    <a:pt x="84" y="63"/>
                    <a:pt x="79" y="55"/>
                  </a:cubicBezTo>
                  <a:cubicBezTo>
                    <a:pt x="77" y="53"/>
                    <a:pt x="75" y="50"/>
                    <a:pt x="73" y="48"/>
                  </a:cubicBezTo>
                  <a:close/>
                  <a:moveTo>
                    <a:pt x="71" y="20"/>
                  </a:moveTo>
                  <a:cubicBezTo>
                    <a:pt x="75" y="20"/>
                    <a:pt x="78" y="21"/>
                    <a:pt x="79" y="23"/>
                  </a:cubicBezTo>
                  <a:cubicBezTo>
                    <a:pt x="81" y="26"/>
                    <a:pt x="80" y="32"/>
                    <a:pt x="75" y="39"/>
                  </a:cubicBezTo>
                  <a:cubicBezTo>
                    <a:pt x="74" y="41"/>
                    <a:pt x="72" y="43"/>
                    <a:pt x="71" y="45"/>
                  </a:cubicBezTo>
                  <a:cubicBezTo>
                    <a:pt x="68" y="43"/>
                    <a:pt x="65" y="40"/>
                    <a:pt x="63" y="38"/>
                  </a:cubicBezTo>
                  <a:cubicBezTo>
                    <a:pt x="62" y="32"/>
                    <a:pt x="61" y="27"/>
                    <a:pt x="60" y="22"/>
                  </a:cubicBezTo>
                  <a:cubicBezTo>
                    <a:pt x="64" y="21"/>
                    <a:pt x="68" y="20"/>
                    <a:pt x="71" y="20"/>
                  </a:cubicBezTo>
                  <a:close/>
                  <a:moveTo>
                    <a:pt x="52" y="61"/>
                  </a:moveTo>
                  <a:cubicBezTo>
                    <a:pt x="49" y="63"/>
                    <a:pt x="46" y="65"/>
                    <a:pt x="43" y="67"/>
                  </a:cubicBezTo>
                  <a:cubicBezTo>
                    <a:pt x="40" y="65"/>
                    <a:pt x="37" y="63"/>
                    <a:pt x="34" y="61"/>
                  </a:cubicBezTo>
                  <a:cubicBezTo>
                    <a:pt x="32" y="60"/>
                    <a:pt x="29" y="58"/>
                    <a:pt x="27" y="56"/>
                  </a:cubicBezTo>
                  <a:cubicBezTo>
                    <a:pt x="27" y="54"/>
                    <a:pt x="27" y="51"/>
                    <a:pt x="27" y="48"/>
                  </a:cubicBezTo>
                  <a:cubicBezTo>
                    <a:pt x="27" y="45"/>
                    <a:pt x="27" y="42"/>
                    <a:pt x="27" y="40"/>
                  </a:cubicBezTo>
                  <a:cubicBezTo>
                    <a:pt x="29" y="38"/>
                    <a:pt x="32" y="36"/>
                    <a:pt x="34" y="35"/>
                  </a:cubicBezTo>
                  <a:cubicBezTo>
                    <a:pt x="37" y="33"/>
                    <a:pt x="40" y="31"/>
                    <a:pt x="43" y="29"/>
                  </a:cubicBezTo>
                  <a:cubicBezTo>
                    <a:pt x="46" y="31"/>
                    <a:pt x="49" y="33"/>
                    <a:pt x="52" y="35"/>
                  </a:cubicBezTo>
                  <a:cubicBezTo>
                    <a:pt x="54" y="36"/>
                    <a:pt x="57" y="38"/>
                    <a:pt x="59" y="40"/>
                  </a:cubicBezTo>
                  <a:cubicBezTo>
                    <a:pt x="59" y="42"/>
                    <a:pt x="59" y="45"/>
                    <a:pt x="59" y="48"/>
                  </a:cubicBezTo>
                  <a:cubicBezTo>
                    <a:pt x="59" y="51"/>
                    <a:pt x="59" y="54"/>
                    <a:pt x="59" y="56"/>
                  </a:cubicBezTo>
                  <a:cubicBezTo>
                    <a:pt x="57" y="58"/>
                    <a:pt x="54" y="60"/>
                    <a:pt x="52" y="61"/>
                  </a:cubicBezTo>
                  <a:close/>
                  <a:moveTo>
                    <a:pt x="58" y="62"/>
                  </a:moveTo>
                  <a:cubicBezTo>
                    <a:pt x="58" y="66"/>
                    <a:pt x="57" y="69"/>
                    <a:pt x="56" y="73"/>
                  </a:cubicBezTo>
                  <a:cubicBezTo>
                    <a:pt x="53" y="72"/>
                    <a:pt x="50" y="71"/>
                    <a:pt x="47" y="69"/>
                  </a:cubicBezTo>
                  <a:cubicBezTo>
                    <a:pt x="50" y="68"/>
                    <a:pt x="52" y="66"/>
                    <a:pt x="54" y="64"/>
                  </a:cubicBezTo>
                  <a:cubicBezTo>
                    <a:pt x="56" y="64"/>
                    <a:pt x="57" y="63"/>
                    <a:pt x="58" y="62"/>
                  </a:cubicBezTo>
                  <a:close/>
                  <a:moveTo>
                    <a:pt x="39" y="69"/>
                  </a:moveTo>
                  <a:cubicBezTo>
                    <a:pt x="36" y="71"/>
                    <a:pt x="33" y="72"/>
                    <a:pt x="30" y="73"/>
                  </a:cubicBezTo>
                  <a:cubicBezTo>
                    <a:pt x="29" y="69"/>
                    <a:pt x="28" y="66"/>
                    <a:pt x="28" y="62"/>
                  </a:cubicBezTo>
                  <a:cubicBezTo>
                    <a:pt x="29" y="63"/>
                    <a:pt x="30" y="64"/>
                    <a:pt x="32" y="64"/>
                  </a:cubicBezTo>
                  <a:cubicBezTo>
                    <a:pt x="34" y="66"/>
                    <a:pt x="36" y="68"/>
                    <a:pt x="39" y="69"/>
                  </a:cubicBezTo>
                  <a:close/>
                  <a:moveTo>
                    <a:pt x="23" y="53"/>
                  </a:moveTo>
                  <a:cubicBezTo>
                    <a:pt x="21" y="51"/>
                    <a:pt x="20" y="50"/>
                    <a:pt x="18" y="48"/>
                  </a:cubicBezTo>
                  <a:cubicBezTo>
                    <a:pt x="20" y="46"/>
                    <a:pt x="21" y="45"/>
                    <a:pt x="23" y="43"/>
                  </a:cubicBezTo>
                  <a:cubicBezTo>
                    <a:pt x="23" y="45"/>
                    <a:pt x="23" y="46"/>
                    <a:pt x="23" y="48"/>
                  </a:cubicBezTo>
                  <a:cubicBezTo>
                    <a:pt x="23" y="50"/>
                    <a:pt x="23" y="51"/>
                    <a:pt x="23" y="53"/>
                  </a:cubicBezTo>
                  <a:close/>
                  <a:moveTo>
                    <a:pt x="28" y="34"/>
                  </a:moveTo>
                  <a:cubicBezTo>
                    <a:pt x="28" y="30"/>
                    <a:pt x="29" y="27"/>
                    <a:pt x="30" y="23"/>
                  </a:cubicBezTo>
                  <a:cubicBezTo>
                    <a:pt x="33" y="24"/>
                    <a:pt x="36" y="25"/>
                    <a:pt x="39" y="27"/>
                  </a:cubicBezTo>
                  <a:cubicBezTo>
                    <a:pt x="36" y="28"/>
                    <a:pt x="34" y="30"/>
                    <a:pt x="32" y="32"/>
                  </a:cubicBezTo>
                  <a:cubicBezTo>
                    <a:pt x="30" y="32"/>
                    <a:pt x="29" y="33"/>
                    <a:pt x="28" y="34"/>
                  </a:cubicBezTo>
                  <a:close/>
                  <a:moveTo>
                    <a:pt x="47" y="27"/>
                  </a:moveTo>
                  <a:cubicBezTo>
                    <a:pt x="50" y="25"/>
                    <a:pt x="53" y="24"/>
                    <a:pt x="56" y="23"/>
                  </a:cubicBezTo>
                  <a:cubicBezTo>
                    <a:pt x="57" y="27"/>
                    <a:pt x="58" y="30"/>
                    <a:pt x="58" y="34"/>
                  </a:cubicBezTo>
                  <a:cubicBezTo>
                    <a:pt x="57" y="33"/>
                    <a:pt x="56" y="32"/>
                    <a:pt x="54" y="32"/>
                  </a:cubicBezTo>
                  <a:cubicBezTo>
                    <a:pt x="52" y="30"/>
                    <a:pt x="50" y="28"/>
                    <a:pt x="47" y="27"/>
                  </a:cubicBezTo>
                  <a:close/>
                  <a:moveTo>
                    <a:pt x="63" y="43"/>
                  </a:moveTo>
                  <a:cubicBezTo>
                    <a:pt x="65" y="45"/>
                    <a:pt x="66" y="46"/>
                    <a:pt x="68" y="48"/>
                  </a:cubicBezTo>
                  <a:cubicBezTo>
                    <a:pt x="66" y="50"/>
                    <a:pt x="65" y="51"/>
                    <a:pt x="63" y="53"/>
                  </a:cubicBezTo>
                  <a:cubicBezTo>
                    <a:pt x="63" y="51"/>
                    <a:pt x="63" y="50"/>
                    <a:pt x="63" y="48"/>
                  </a:cubicBezTo>
                  <a:cubicBezTo>
                    <a:pt x="63" y="46"/>
                    <a:pt x="63" y="45"/>
                    <a:pt x="63" y="43"/>
                  </a:cubicBezTo>
                  <a:close/>
                  <a:moveTo>
                    <a:pt x="43" y="4"/>
                  </a:moveTo>
                  <a:cubicBezTo>
                    <a:pt x="47" y="4"/>
                    <a:pt x="52" y="10"/>
                    <a:pt x="55" y="19"/>
                  </a:cubicBezTo>
                  <a:cubicBezTo>
                    <a:pt x="51" y="21"/>
                    <a:pt x="47" y="22"/>
                    <a:pt x="43" y="25"/>
                  </a:cubicBezTo>
                  <a:cubicBezTo>
                    <a:pt x="39" y="22"/>
                    <a:pt x="35" y="21"/>
                    <a:pt x="31" y="19"/>
                  </a:cubicBezTo>
                  <a:cubicBezTo>
                    <a:pt x="34" y="10"/>
                    <a:pt x="39" y="4"/>
                    <a:pt x="43" y="4"/>
                  </a:cubicBezTo>
                  <a:close/>
                  <a:moveTo>
                    <a:pt x="11" y="39"/>
                  </a:moveTo>
                  <a:cubicBezTo>
                    <a:pt x="6" y="32"/>
                    <a:pt x="5" y="26"/>
                    <a:pt x="7" y="23"/>
                  </a:cubicBezTo>
                  <a:cubicBezTo>
                    <a:pt x="9" y="20"/>
                    <a:pt x="16" y="19"/>
                    <a:pt x="26" y="22"/>
                  </a:cubicBezTo>
                  <a:cubicBezTo>
                    <a:pt x="25" y="27"/>
                    <a:pt x="24" y="32"/>
                    <a:pt x="23" y="38"/>
                  </a:cubicBezTo>
                  <a:cubicBezTo>
                    <a:pt x="21" y="40"/>
                    <a:pt x="18" y="43"/>
                    <a:pt x="15" y="45"/>
                  </a:cubicBezTo>
                  <a:cubicBezTo>
                    <a:pt x="14" y="43"/>
                    <a:pt x="12" y="41"/>
                    <a:pt x="11" y="39"/>
                  </a:cubicBezTo>
                  <a:close/>
                  <a:moveTo>
                    <a:pt x="7" y="73"/>
                  </a:moveTo>
                  <a:cubicBezTo>
                    <a:pt x="5" y="70"/>
                    <a:pt x="6" y="64"/>
                    <a:pt x="11" y="57"/>
                  </a:cubicBezTo>
                  <a:cubicBezTo>
                    <a:pt x="12" y="55"/>
                    <a:pt x="14" y="53"/>
                    <a:pt x="15" y="51"/>
                  </a:cubicBezTo>
                  <a:cubicBezTo>
                    <a:pt x="18" y="53"/>
                    <a:pt x="21" y="56"/>
                    <a:pt x="23" y="58"/>
                  </a:cubicBezTo>
                  <a:cubicBezTo>
                    <a:pt x="24" y="64"/>
                    <a:pt x="25" y="69"/>
                    <a:pt x="26" y="74"/>
                  </a:cubicBezTo>
                  <a:cubicBezTo>
                    <a:pt x="16" y="77"/>
                    <a:pt x="9" y="76"/>
                    <a:pt x="7" y="73"/>
                  </a:cubicBezTo>
                  <a:close/>
                  <a:moveTo>
                    <a:pt x="43" y="92"/>
                  </a:moveTo>
                  <a:cubicBezTo>
                    <a:pt x="39" y="92"/>
                    <a:pt x="34" y="86"/>
                    <a:pt x="31" y="77"/>
                  </a:cubicBezTo>
                  <a:cubicBezTo>
                    <a:pt x="35" y="75"/>
                    <a:pt x="39" y="74"/>
                    <a:pt x="43" y="71"/>
                  </a:cubicBezTo>
                  <a:cubicBezTo>
                    <a:pt x="47" y="74"/>
                    <a:pt x="51" y="75"/>
                    <a:pt x="55" y="77"/>
                  </a:cubicBezTo>
                  <a:cubicBezTo>
                    <a:pt x="52" y="86"/>
                    <a:pt x="47" y="92"/>
                    <a:pt x="43" y="92"/>
                  </a:cubicBezTo>
                  <a:close/>
                  <a:moveTo>
                    <a:pt x="79" y="73"/>
                  </a:moveTo>
                  <a:cubicBezTo>
                    <a:pt x="77" y="76"/>
                    <a:pt x="70" y="77"/>
                    <a:pt x="60" y="74"/>
                  </a:cubicBezTo>
                  <a:cubicBezTo>
                    <a:pt x="61" y="69"/>
                    <a:pt x="62" y="64"/>
                    <a:pt x="63" y="58"/>
                  </a:cubicBezTo>
                  <a:cubicBezTo>
                    <a:pt x="65" y="56"/>
                    <a:pt x="68" y="53"/>
                    <a:pt x="71" y="51"/>
                  </a:cubicBezTo>
                  <a:cubicBezTo>
                    <a:pt x="72" y="53"/>
                    <a:pt x="74" y="55"/>
                    <a:pt x="75" y="57"/>
                  </a:cubicBezTo>
                  <a:cubicBezTo>
                    <a:pt x="80" y="64"/>
                    <a:pt x="81" y="70"/>
                    <a:pt x="7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5" name="Freeform 15">
              <a:extLst>
                <a:ext uri="{FF2B5EF4-FFF2-40B4-BE49-F238E27FC236}">
                  <a16:creationId xmlns:a16="http://schemas.microsoft.com/office/drawing/2014/main" id="{356EDEEB-17F7-4A7D-9165-3E263FEF9175}"/>
                </a:ext>
              </a:extLst>
            </p:cNvPr>
            <p:cNvSpPr>
              <a:spLocks noEditPoints="1"/>
            </p:cNvSpPr>
            <p:nvPr/>
          </p:nvSpPr>
          <p:spPr bwMode="auto">
            <a:xfrm>
              <a:off x="8605838" y="-2397125"/>
              <a:ext cx="131763" cy="1333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grpSp>
        <p:nvGrpSpPr>
          <p:cNvPr id="36" name="Group 81">
            <a:extLst>
              <a:ext uri="{FF2B5EF4-FFF2-40B4-BE49-F238E27FC236}">
                <a16:creationId xmlns:a16="http://schemas.microsoft.com/office/drawing/2014/main" id="{BEC46525-2A0A-4D45-A76C-140C0B2833CC}"/>
              </a:ext>
            </a:extLst>
          </p:cNvPr>
          <p:cNvGrpSpPr>
            <a:grpSpLocks noChangeAspect="1"/>
          </p:cNvGrpSpPr>
          <p:nvPr/>
        </p:nvGrpSpPr>
        <p:grpSpPr bwMode="auto">
          <a:xfrm>
            <a:off x="7723928" y="3844129"/>
            <a:ext cx="729601" cy="727871"/>
            <a:chOff x="1370" y="1720"/>
            <a:chExt cx="426" cy="425"/>
          </a:xfrm>
          <a:solidFill>
            <a:schemeClr val="bg1"/>
          </a:solidFill>
        </p:grpSpPr>
        <p:sp>
          <p:nvSpPr>
            <p:cNvPr id="37" name="Freeform 82">
              <a:extLst>
                <a:ext uri="{FF2B5EF4-FFF2-40B4-BE49-F238E27FC236}">
                  <a16:creationId xmlns:a16="http://schemas.microsoft.com/office/drawing/2014/main" id="{B6D8F066-71E2-444F-95DC-1A7C6334A84A}"/>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83">
              <a:extLst>
                <a:ext uri="{FF2B5EF4-FFF2-40B4-BE49-F238E27FC236}">
                  <a16:creationId xmlns:a16="http://schemas.microsoft.com/office/drawing/2014/main" id="{8F8ED3C8-ACB1-474E-AE99-EF4CE0CA1697}"/>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84">
              <a:extLst>
                <a:ext uri="{FF2B5EF4-FFF2-40B4-BE49-F238E27FC236}">
                  <a16:creationId xmlns:a16="http://schemas.microsoft.com/office/drawing/2014/main" id="{1656308A-0FE5-485B-8526-2FA75ED1B8F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85">
              <a:extLst>
                <a:ext uri="{FF2B5EF4-FFF2-40B4-BE49-F238E27FC236}">
                  <a16:creationId xmlns:a16="http://schemas.microsoft.com/office/drawing/2014/main" id="{07F194F6-55FC-4B61-A466-C4A17C3F0D00}"/>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86">
              <a:extLst>
                <a:ext uri="{FF2B5EF4-FFF2-40B4-BE49-F238E27FC236}">
                  <a16:creationId xmlns:a16="http://schemas.microsoft.com/office/drawing/2014/main" id="{EE79C6B5-8C57-4542-885C-B7FADC079575}"/>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87">
              <a:extLst>
                <a:ext uri="{FF2B5EF4-FFF2-40B4-BE49-F238E27FC236}">
                  <a16:creationId xmlns:a16="http://schemas.microsoft.com/office/drawing/2014/main" id="{5F05DAE0-0FCE-40F0-80D3-1E3F22B93F21}"/>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88">
              <a:extLst>
                <a:ext uri="{FF2B5EF4-FFF2-40B4-BE49-F238E27FC236}">
                  <a16:creationId xmlns:a16="http://schemas.microsoft.com/office/drawing/2014/main" id="{529B6267-614F-4D4D-ADDB-112D480821F4}"/>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89">
              <a:extLst>
                <a:ext uri="{FF2B5EF4-FFF2-40B4-BE49-F238E27FC236}">
                  <a16:creationId xmlns:a16="http://schemas.microsoft.com/office/drawing/2014/main" id="{5C6EE656-47BA-4488-9E27-AD94B40C5E8A}"/>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90">
              <a:extLst>
                <a:ext uri="{FF2B5EF4-FFF2-40B4-BE49-F238E27FC236}">
                  <a16:creationId xmlns:a16="http://schemas.microsoft.com/office/drawing/2014/main" id="{A162C626-EB13-4A5F-94AA-F10D695B3B40}"/>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91">
              <a:extLst>
                <a:ext uri="{FF2B5EF4-FFF2-40B4-BE49-F238E27FC236}">
                  <a16:creationId xmlns:a16="http://schemas.microsoft.com/office/drawing/2014/main" id="{7BAA7436-4F19-46B3-A30F-DDC4F0409A66}"/>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92">
              <a:extLst>
                <a:ext uri="{FF2B5EF4-FFF2-40B4-BE49-F238E27FC236}">
                  <a16:creationId xmlns:a16="http://schemas.microsoft.com/office/drawing/2014/main" id="{E8D91935-47FE-47AF-B797-1B9537672132}"/>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0" name="Group 13">
            <a:extLst>
              <a:ext uri="{FF2B5EF4-FFF2-40B4-BE49-F238E27FC236}">
                <a16:creationId xmlns:a16="http://schemas.microsoft.com/office/drawing/2014/main" id="{0C0A6376-3F03-4F92-B083-4D390447877B}"/>
              </a:ext>
            </a:extLst>
          </p:cNvPr>
          <p:cNvGrpSpPr>
            <a:grpSpLocks noChangeAspect="1"/>
          </p:cNvGrpSpPr>
          <p:nvPr/>
        </p:nvGrpSpPr>
        <p:grpSpPr bwMode="auto">
          <a:xfrm>
            <a:off x="10551560" y="3781655"/>
            <a:ext cx="911686" cy="911682"/>
            <a:chOff x="1559" y="600"/>
            <a:chExt cx="426" cy="426"/>
          </a:xfrm>
          <a:solidFill>
            <a:schemeClr val="bg1"/>
          </a:solidFill>
        </p:grpSpPr>
        <p:sp>
          <p:nvSpPr>
            <p:cNvPr id="51" name="Freeform 14">
              <a:extLst>
                <a:ext uri="{FF2B5EF4-FFF2-40B4-BE49-F238E27FC236}">
                  <a16:creationId xmlns:a16="http://schemas.microsoft.com/office/drawing/2014/main" id="{7F720AE5-5FCB-4ABF-AF84-ADA04C58C948}"/>
                </a:ext>
              </a:extLst>
            </p:cNvPr>
            <p:cNvSpPr>
              <a:spLocks noEditPoints="1"/>
            </p:cNvSpPr>
            <p:nvPr/>
          </p:nvSpPr>
          <p:spPr bwMode="auto">
            <a:xfrm>
              <a:off x="1559" y="600"/>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Freeform 15">
              <a:extLst>
                <a:ext uri="{FF2B5EF4-FFF2-40B4-BE49-F238E27FC236}">
                  <a16:creationId xmlns:a16="http://schemas.microsoft.com/office/drawing/2014/main" id="{818FABC8-02CE-449E-911A-C5F9358528CE}"/>
                </a:ext>
              </a:extLst>
            </p:cNvPr>
            <p:cNvSpPr>
              <a:spLocks noEditPoints="1"/>
            </p:cNvSpPr>
            <p:nvPr/>
          </p:nvSpPr>
          <p:spPr bwMode="auto">
            <a:xfrm>
              <a:off x="1719" y="698"/>
              <a:ext cx="170" cy="168"/>
            </a:xfrm>
            <a:custGeom>
              <a:avLst/>
              <a:gdLst>
                <a:gd name="T0" fmla="*/ 66 w 115"/>
                <a:gd name="T1" fmla="*/ 114 h 114"/>
                <a:gd name="T2" fmla="*/ 62 w 115"/>
                <a:gd name="T3" fmla="*/ 112 h 114"/>
                <a:gd name="T4" fmla="*/ 2 w 115"/>
                <a:gd name="T5" fmla="*/ 52 h 114"/>
                <a:gd name="T6" fmla="*/ 1 w 115"/>
                <a:gd name="T7" fmla="*/ 47 h 114"/>
                <a:gd name="T8" fmla="*/ 4 w 115"/>
                <a:gd name="T9" fmla="*/ 43 h 114"/>
                <a:gd name="T10" fmla="*/ 106 w 115"/>
                <a:gd name="T11" fmla="*/ 1 h 114"/>
                <a:gd name="T12" fmla="*/ 113 w 115"/>
                <a:gd name="T13" fmla="*/ 2 h 114"/>
                <a:gd name="T14" fmla="*/ 114 w 115"/>
                <a:gd name="T15" fmla="*/ 9 h 114"/>
                <a:gd name="T16" fmla="*/ 72 w 115"/>
                <a:gd name="T17" fmla="*/ 111 h 114"/>
                <a:gd name="T18" fmla="*/ 68 w 115"/>
                <a:gd name="T19" fmla="*/ 114 h 114"/>
                <a:gd name="T20" fmla="*/ 66 w 115"/>
                <a:gd name="T21" fmla="*/ 114 h 114"/>
                <a:gd name="T22" fmla="*/ 17 w 115"/>
                <a:gd name="T23" fmla="*/ 50 h 114"/>
                <a:gd name="T24" fmla="*/ 64 w 115"/>
                <a:gd name="T25" fmla="*/ 98 h 114"/>
                <a:gd name="T26" fmla="*/ 97 w 115"/>
                <a:gd name="T27" fmla="*/ 17 h 114"/>
                <a:gd name="T28" fmla="*/ 17 w 115"/>
                <a:gd name="T2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6" y="114"/>
                  </a:moveTo>
                  <a:cubicBezTo>
                    <a:pt x="65" y="114"/>
                    <a:pt x="63" y="114"/>
                    <a:pt x="62" y="112"/>
                  </a:cubicBezTo>
                  <a:cubicBezTo>
                    <a:pt x="2" y="52"/>
                    <a:pt x="2" y="52"/>
                    <a:pt x="2" y="52"/>
                  </a:cubicBezTo>
                  <a:cubicBezTo>
                    <a:pt x="1" y="51"/>
                    <a:pt x="0" y="49"/>
                    <a:pt x="1" y="47"/>
                  </a:cubicBezTo>
                  <a:cubicBezTo>
                    <a:pt x="1" y="45"/>
                    <a:pt x="2" y="43"/>
                    <a:pt x="4" y="43"/>
                  </a:cubicBezTo>
                  <a:cubicBezTo>
                    <a:pt x="106" y="1"/>
                    <a:pt x="106" y="1"/>
                    <a:pt x="106" y="1"/>
                  </a:cubicBezTo>
                  <a:cubicBezTo>
                    <a:pt x="108" y="0"/>
                    <a:pt x="111" y="0"/>
                    <a:pt x="113" y="2"/>
                  </a:cubicBezTo>
                  <a:cubicBezTo>
                    <a:pt x="114" y="4"/>
                    <a:pt x="115" y="6"/>
                    <a:pt x="114" y="9"/>
                  </a:cubicBezTo>
                  <a:cubicBezTo>
                    <a:pt x="72" y="111"/>
                    <a:pt x="72" y="111"/>
                    <a:pt x="72" y="111"/>
                  </a:cubicBezTo>
                  <a:cubicBezTo>
                    <a:pt x="71" y="112"/>
                    <a:pt x="70" y="114"/>
                    <a:pt x="68" y="114"/>
                  </a:cubicBezTo>
                  <a:cubicBezTo>
                    <a:pt x="67" y="114"/>
                    <a:pt x="67" y="114"/>
                    <a:pt x="66" y="114"/>
                  </a:cubicBezTo>
                  <a:close/>
                  <a:moveTo>
                    <a:pt x="17" y="50"/>
                  </a:moveTo>
                  <a:cubicBezTo>
                    <a:pt x="64" y="98"/>
                    <a:pt x="64" y="98"/>
                    <a:pt x="64" y="98"/>
                  </a:cubicBezTo>
                  <a:cubicBezTo>
                    <a:pt x="97" y="17"/>
                    <a:pt x="97" y="17"/>
                    <a:pt x="97" y="17"/>
                  </a:cubicBezTo>
                  <a:lnTo>
                    <a:pt x="17"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Freeform 16">
              <a:extLst>
                <a:ext uri="{FF2B5EF4-FFF2-40B4-BE49-F238E27FC236}">
                  <a16:creationId xmlns:a16="http://schemas.microsoft.com/office/drawing/2014/main" id="{A6FD33A3-A940-435A-B105-E5AC7A08E641}"/>
                </a:ext>
              </a:extLst>
            </p:cNvPr>
            <p:cNvSpPr>
              <a:spLocks noEditPoints="1"/>
            </p:cNvSpPr>
            <p:nvPr/>
          </p:nvSpPr>
          <p:spPr bwMode="auto">
            <a:xfrm>
              <a:off x="1657" y="760"/>
              <a:ext cx="170" cy="168"/>
            </a:xfrm>
            <a:custGeom>
              <a:avLst/>
              <a:gdLst>
                <a:gd name="T0" fmla="*/ 6 w 115"/>
                <a:gd name="T1" fmla="*/ 114 h 114"/>
                <a:gd name="T2" fmla="*/ 2 w 115"/>
                <a:gd name="T3" fmla="*/ 112 h 114"/>
                <a:gd name="T4" fmla="*/ 1 w 115"/>
                <a:gd name="T5" fmla="*/ 106 h 114"/>
                <a:gd name="T6" fmla="*/ 43 w 115"/>
                <a:gd name="T7" fmla="*/ 4 h 114"/>
                <a:gd name="T8" fmla="*/ 47 w 115"/>
                <a:gd name="T9" fmla="*/ 0 h 114"/>
                <a:gd name="T10" fmla="*/ 53 w 115"/>
                <a:gd name="T11" fmla="*/ 2 h 114"/>
                <a:gd name="T12" fmla="*/ 113 w 115"/>
                <a:gd name="T13" fmla="*/ 62 h 114"/>
                <a:gd name="T14" fmla="*/ 114 w 115"/>
                <a:gd name="T15" fmla="*/ 67 h 114"/>
                <a:gd name="T16" fmla="*/ 111 w 115"/>
                <a:gd name="T17" fmla="*/ 72 h 114"/>
                <a:gd name="T18" fmla="*/ 9 w 115"/>
                <a:gd name="T19" fmla="*/ 114 h 114"/>
                <a:gd name="T20" fmla="*/ 6 w 115"/>
                <a:gd name="T21" fmla="*/ 114 h 114"/>
                <a:gd name="T22" fmla="*/ 51 w 115"/>
                <a:gd name="T23" fmla="*/ 17 h 114"/>
                <a:gd name="T24" fmla="*/ 17 w 115"/>
                <a:gd name="T25" fmla="*/ 97 h 114"/>
                <a:gd name="T26" fmla="*/ 98 w 115"/>
                <a:gd name="T27" fmla="*/ 64 h 114"/>
                <a:gd name="T28" fmla="*/ 51 w 115"/>
                <a:gd name="T2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 y="114"/>
                  </a:moveTo>
                  <a:cubicBezTo>
                    <a:pt x="5" y="114"/>
                    <a:pt x="3" y="114"/>
                    <a:pt x="2" y="112"/>
                  </a:cubicBezTo>
                  <a:cubicBezTo>
                    <a:pt x="0" y="111"/>
                    <a:pt x="0" y="108"/>
                    <a:pt x="1" y="106"/>
                  </a:cubicBezTo>
                  <a:cubicBezTo>
                    <a:pt x="43" y="4"/>
                    <a:pt x="43" y="4"/>
                    <a:pt x="43" y="4"/>
                  </a:cubicBezTo>
                  <a:cubicBezTo>
                    <a:pt x="44" y="2"/>
                    <a:pt x="45" y="1"/>
                    <a:pt x="47" y="0"/>
                  </a:cubicBezTo>
                  <a:cubicBezTo>
                    <a:pt x="49" y="0"/>
                    <a:pt x="51" y="1"/>
                    <a:pt x="53" y="2"/>
                  </a:cubicBezTo>
                  <a:cubicBezTo>
                    <a:pt x="113" y="62"/>
                    <a:pt x="113" y="62"/>
                    <a:pt x="113" y="62"/>
                  </a:cubicBezTo>
                  <a:cubicBezTo>
                    <a:pt x="114" y="63"/>
                    <a:pt x="115" y="65"/>
                    <a:pt x="114" y="67"/>
                  </a:cubicBezTo>
                  <a:cubicBezTo>
                    <a:pt x="114" y="69"/>
                    <a:pt x="113" y="71"/>
                    <a:pt x="111" y="72"/>
                  </a:cubicBezTo>
                  <a:cubicBezTo>
                    <a:pt x="9" y="114"/>
                    <a:pt x="9" y="114"/>
                    <a:pt x="9" y="114"/>
                  </a:cubicBezTo>
                  <a:cubicBezTo>
                    <a:pt x="8" y="114"/>
                    <a:pt x="7" y="114"/>
                    <a:pt x="6" y="114"/>
                  </a:cubicBezTo>
                  <a:close/>
                  <a:moveTo>
                    <a:pt x="51" y="17"/>
                  </a:moveTo>
                  <a:cubicBezTo>
                    <a:pt x="17" y="97"/>
                    <a:pt x="17" y="97"/>
                    <a:pt x="17" y="97"/>
                  </a:cubicBezTo>
                  <a:cubicBezTo>
                    <a:pt x="98" y="64"/>
                    <a:pt x="98" y="64"/>
                    <a:pt x="98" y="64"/>
                  </a:cubicBezTo>
                  <a:lnTo>
                    <a:pt x="5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17" name="Graphic 16">
            <a:extLst>
              <a:ext uri="{FF2B5EF4-FFF2-40B4-BE49-F238E27FC236}">
                <a16:creationId xmlns:a16="http://schemas.microsoft.com/office/drawing/2014/main" id="{3A9763BE-391F-4E2F-9973-A4B5CCBA68E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28562" y="3793455"/>
            <a:ext cx="910442" cy="910442"/>
          </a:xfrm>
          <a:prstGeom prst="rect">
            <a:avLst/>
          </a:prstGeom>
        </p:spPr>
      </p:pic>
      <p:sp>
        <p:nvSpPr>
          <p:cNvPr id="54" name="Title 4">
            <a:extLst>
              <a:ext uri="{FF2B5EF4-FFF2-40B4-BE49-F238E27FC236}">
                <a16:creationId xmlns:a16="http://schemas.microsoft.com/office/drawing/2014/main" id="{7702852C-6860-4DFF-9A17-7A05FE5FCB91}"/>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 </a:t>
            </a:r>
          </a:p>
        </p:txBody>
      </p:sp>
    </p:spTree>
    <p:extLst>
      <p:ext uri="{BB962C8B-B14F-4D97-AF65-F5344CB8AC3E}">
        <p14:creationId xmlns:p14="http://schemas.microsoft.com/office/powerpoint/2010/main" val="13103811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29CD19-FBEA-4563-9378-69AA6FB4F239}"/>
              </a:ext>
            </a:extLst>
          </p:cNvPr>
          <p:cNvSpPr>
            <a:spLocks noGrp="1"/>
          </p:cNvSpPr>
          <p:nvPr>
            <p:ph type="dt" sz="half" idx="10"/>
          </p:nvPr>
        </p:nvSpPr>
        <p:spPr/>
        <p:txBody>
          <a:bodyPr/>
          <a:lstStyle/>
          <a:p>
            <a:pPr defTabSz="1219170"/>
            <a:fld id="{13E6D4E0-F9DB-4A14-89F2-854CF7BC37F7}" type="datetime1">
              <a:rPr lang="en-GB">
                <a:solidFill>
                  <a:srgbClr val="26478D"/>
                </a:solidFill>
                <a:latin typeface="Arial" panose="020B0604020202020204"/>
              </a:rPr>
              <a:pPr defTabSz="1219170"/>
              <a:t>07/04/2021</a:t>
            </a:fld>
            <a:endParaRPr lang="en-GB" dirty="0">
              <a:solidFill>
                <a:srgbClr val="26478D"/>
              </a:solidFill>
              <a:latin typeface="Arial" panose="020B0604020202020204"/>
            </a:endParaRPr>
          </a:p>
        </p:txBody>
      </p:sp>
      <p:sp>
        <p:nvSpPr>
          <p:cNvPr id="3" name="Footer Placeholder 2">
            <a:extLst>
              <a:ext uri="{FF2B5EF4-FFF2-40B4-BE49-F238E27FC236}">
                <a16:creationId xmlns:a16="http://schemas.microsoft.com/office/drawing/2014/main" id="{38F2601B-1F97-4FAB-A796-B71524E6F0B0}"/>
              </a:ext>
            </a:extLst>
          </p:cNvPr>
          <p:cNvSpPr>
            <a:spLocks noGrp="1"/>
          </p:cNvSpPr>
          <p:nvPr>
            <p:ph type="ftr" sz="quarter" idx="11"/>
          </p:nvPr>
        </p:nvSpPr>
        <p:spPr/>
        <p:txBody>
          <a:bodyPr/>
          <a:lstStyle/>
          <a:p>
            <a:pPr defTabSz="1219170"/>
            <a:r>
              <a:rPr lang="en-GB">
                <a:solidFill>
                  <a:srgbClr val="26478D"/>
                </a:solidFill>
                <a:latin typeface="Arial" panose="020B0604020202020204"/>
              </a:rPr>
              <a:t>Private and confidential     Presentation Title</a:t>
            </a:r>
            <a:endParaRPr lang="en-GB" dirty="0">
              <a:solidFill>
                <a:srgbClr val="26478D"/>
              </a:solidFill>
              <a:latin typeface="Arial" panose="020B0604020202020204"/>
            </a:endParaRPr>
          </a:p>
        </p:txBody>
      </p:sp>
      <p:pic>
        <p:nvPicPr>
          <p:cNvPr id="16" name="Picture 15">
            <a:extLst>
              <a:ext uri="{FF2B5EF4-FFF2-40B4-BE49-F238E27FC236}">
                <a16:creationId xmlns:a16="http://schemas.microsoft.com/office/drawing/2014/main" id="{93123769-3F76-44CB-B441-95FD03E1B6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25"/>
          <a:stretch/>
        </p:blipFill>
        <p:spPr>
          <a:xfrm>
            <a:off x="0" y="0"/>
            <a:ext cx="16256000" cy="9144000"/>
          </a:xfrm>
          <a:prstGeom prst="rect">
            <a:avLst/>
          </a:prstGeom>
        </p:spPr>
      </p:pic>
      <p:sp>
        <p:nvSpPr>
          <p:cNvPr id="17" name="Rectangle 16">
            <a:extLst>
              <a:ext uri="{FF2B5EF4-FFF2-40B4-BE49-F238E27FC236}">
                <a16:creationId xmlns:a16="http://schemas.microsoft.com/office/drawing/2014/main" id="{30B3BBAF-2512-4335-844E-68829B656C13}"/>
              </a:ext>
            </a:extLst>
          </p:cNvPr>
          <p:cNvSpPr/>
          <p:nvPr/>
        </p:nvSpPr>
        <p:spPr>
          <a:xfrm>
            <a:off x="0" y="1"/>
            <a:ext cx="16272000" cy="452628"/>
          </a:xfrm>
          <a:prstGeom prst="rect">
            <a:avLst/>
          </a:prstGeom>
          <a:solidFill>
            <a:schemeClr val="accent1"/>
          </a:solidFill>
          <a:ln w="6350" cap="flat" cmpd="sng" algn="ctr">
            <a:noFill/>
            <a:prstDash val="solid"/>
            <a:miter lim="800000"/>
          </a:ln>
          <a:effectLst/>
        </p:spPr>
        <p:txBody>
          <a:bodyPr rtlCol="0" anchor="ctr"/>
          <a:lstStyle/>
          <a:p>
            <a:pPr algn="ctr" defTabSz="914341">
              <a:defRPr/>
            </a:pPr>
            <a:r>
              <a:rPr lang="en-GB" sz="1467" kern="0" dirty="0">
                <a:solidFill>
                  <a:srgbClr val="FFFFFF"/>
                </a:solidFill>
                <a:latin typeface="Arial"/>
              </a:rPr>
              <a:t>T</a:t>
            </a:r>
            <a:r>
              <a:rPr lang="en-US" sz="1467" kern="0" dirty="0">
                <a:solidFill>
                  <a:srgbClr val="FFFFFF"/>
                </a:solidFill>
                <a:latin typeface="Arial"/>
              </a:rPr>
              <a:t>RANSFORMATION</a:t>
            </a:r>
          </a:p>
        </p:txBody>
      </p:sp>
      <p:sp>
        <p:nvSpPr>
          <p:cNvPr id="18" name="SlideNumber">
            <a:extLst>
              <a:ext uri="{FF2B5EF4-FFF2-40B4-BE49-F238E27FC236}">
                <a16:creationId xmlns:a16="http://schemas.microsoft.com/office/drawing/2014/main" id="{1AB5C7E3-592B-4E6A-B239-14007E94AB45}"/>
              </a:ext>
            </a:extLst>
          </p:cNvPr>
          <p:cNvSpPr>
            <a:spLocks/>
          </p:cNvSpPr>
          <p:nvPr/>
        </p:nvSpPr>
        <p:spPr bwMode="gray">
          <a:xfrm>
            <a:off x="446617" y="8730284"/>
            <a:ext cx="84960" cy="184666"/>
          </a:xfrm>
          <a:prstGeom prst="roundRect">
            <a:avLst>
              <a:gd name="adj" fmla="val 0"/>
            </a:avLst>
          </a:prstGeom>
          <a:noFill/>
          <a:ln w="19050" cap="flat" cmpd="sng" algn="ctr">
            <a:noFill/>
            <a:prstDash val="solid"/>
            <a:miter lim="800000"/>
          </a:ln>
          <a:effectLst/>
        </p:spPr>
        <p:txBody>
          <a:bodyPr wrap="none" lIns="0" tIns="0" rIns="0" bIns="0" rtlCol="0" anchor="t" anchorCtr="0">
            <a:spAutoFit/>
          </a:bodyPr>
          <a:lstStyle/>
          <a:p>
            <a:pPr defTabSz="948243">
              <a:spcBef>
                <a:spcPts val="1600"/>
              </a:spcBef>
              <a:defRPr/>
            </a:pPr>
            <a:fld id="{BB69BBE8-4DB2-4642-B003-B220ACD5A2FD}" type="slidenum">
              <a:rPr lang="en-US" sz="1200" kern="0">
                <a:solidFill>
                  <a:srgbClr val="26478D"/>
                </a:solidFill>
                <a:latin typeface="Arial"/>
              </a:rPr>
              <a:pPr defTabSz="948243">
                <a:spcBef>
                  <a:spcPts val="1600"/>
                </a:spcBef>
                <a:defRPr/>
              </a:pPr>
              <a:t>13</a:t>
            </a:fld>
            <a:endParaRPr lang="fr-FR" sz="1200" kern="0" dirty="0">
              <a:solidFill>
                <a:srgbClr val="26478D"/>
              </a:solidFill>
              <a:latin typeface="Arial"/>
            </a:endParaRPr>
          </a:p>
        </p:txBody>
      </p:sp>
      <p:sp>
        <p:nvSpPr>
          <p:cNvPr id="19" name="TextBox 18">
            <a:extLst>
              <a:ext uri="{FF2B5EF4-FFF2-40B4-BE49-F238E27FC236}">
                <a16:creationId xmlns:a16="http://schemas.microsoft.com/office/drawing/2014/main" id="{67889B2C-B574-4B0B-A7DC-F60DA192ECE7}"/>
              </a:ext>
            </a:extLst>
          </p:cNvPr>
          <p:cNvSpPr txBox="1"/>
          <p:nvPr/>
        </p:nvSpPr>
        <p:spPr>
          <a:xfrm>
            <a:off x="856739" y="8730284"/>
            <a:ext cx="1040972" cy="288000"/>
          </a:xfrm>
          <a:prstGeom prst="rect">
            <a:avLst/>
          </a:prstGeom>
          <a:noFill/>
        </p:spPr>
        <p:txBody>
          <a:bodyPr wrap="square" lIns="0" tIns="0" rIns="0" bIns="0" numCol="1" spcCol="151200" rtlCol="0">
            <a:noAutofit/>
          </a:bodyPr>
          <a:lstStyle/>
          <a:p>
            <a:pPr defTabSz="948243">
              <a:spcBef>
                <a:spcPts val="1600"/>
              </a:spcBef>
              <a:defRPr/>
            </a:pPr>
            <a:r>
              <a:rPr lang="en-GB" sz="1200" kern="0" dirty="0">
                <a:solidFill>
                  <a:srgbClr val="26478D"/>
                </a:solidFill>
                <a:latin typeface="Arial" panose="020B0604020202020204"/>
              </a:rPr>
              <a:t>© Experian</a:t>
            </a:r>
          </a:p>
        </p:txBody>
      </p:sp>
      <p:sp>
        <p:nvSpPr>
          <p:cNvPr id="20" name="Date Placeholder 3">
            <a:extLst>
              <a:ext uri="{FF2B5EF4-FFF2-40B4-BE49-F238E27FC236}">
                <a16:creationId xmlns:a16="http://schemas.microsoft.com/office/drawing/2014/main" id="{22837765-3150-425D-831A-3A61D5B256FD}"/>
              </a:ext>
            </a:extLst>
          </p:cNvPr>
          <p:cNvSpPr txBox="1">
            <a:spLocks/>
          </p:cNvSpPr>
          <p:nvPr/>
        </p:nvSpPr>
        <p:spPr>
          <a:xfrm>
            <a:off x="1810017" y="8730284"/>
            <a:ext cx="960000" cy="288000"/>
          </a:xfrm>
          <a:prstGeom prst="rect">
            <a:avLst/>
          </a:prstGeom>
          <a:noFill/>
        </p:spPr>
        <p:txBody>
          <a:bodyPr vert="horz" lIns="0" tIns="0" rIns="0" bIns="0" rtlCol="0" anchor="t" anchorCtr="0">
            <a:noAutofit/>
          </a:bodyPr>
          <a:lstStyle>
            <a:defPPr>
              <a:defRPr lang="en-US"/>
            </a:defPPr>
            <a:lvl1pPr marL="0" indent="0" algn="l" defTabSz="711200" rtl="0" eaLnBrk="1" latinLnBrk="0" hangingPunct="1">
              <a:spcBef>
                <a:spcPts val="1200"/>
              </a:spcBef>
              <a:buNone/>
              <a:defRPr sz="900" kern="1200">
                <a:solidFill>
                  <a:schemeClr val="accent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defTabSz="948243">
              <a:spcBef>
                <a:spcPts val="1600"/>
              </a:spcBef>
              <a:defRPr/>
            </a:pPr>
            <a:r>
              <a:rPr lang="en-GB" sz="1200">
                <a:solidFill>
                  <a:srgbClr val="26478D"/>
                </a:solidFill>
                <a:latin typeface="Arial"/>
              </a:rPr>
              <a:t>29/04/2020</a:t>
            </a:r>
            <a:endParaRPr lang="en-GB" sz="1200" dirty="0">
              <a:solidFill>
                <a:srgbClr val="26478D"/>
              </a:solidFill>
              <a:latin typeface="Arial"/>
            </a:endParaRPr>
          </a:p>
        </p:txBody>
      </p:sp>
      <p:sp>
        <p:nvSpPr>
          <p:cNvPr id="21" name="Footer Placeholder 4">
            <a:extLst>
              <a:ext uri="{FF2B5EF4-FFF2-40B4-BE49-F238E27FC236}">
                <a16:creationId xmlns:a16="http://schemas.microsoft.com/office/drawing/2014/main" id="{B1BEC746-BAC0-46FD-908E-CCC870456C2F}"/>
              </a:ext>
            </a:extLst>
          </p:cNvPr>
          <p:cNvSpPr txBox="1">
            <a:spLocks/>
          </p:cNvSpPr>
          <p:nvPr/>
        </p:nvSpPr>
        <p:spPr>
          <a:xfrm>
            <a:off x="2805516" y="8730284"/>
            <a:ext cx="8152833" cy="288000"/>
          </a:xfrm>
          <a:prstGeom prst="rect">
            <a:avLst/>
          </a:prstGeom>
          <a:noFill/>
        </p:spPr>
        <p:txBody>
          <a:bodyPr vert="horz" lIns="0" tIns="0" rIns="0" bIns="0" rtlCol="0" anchor="t" anchorCtr="0">
            <a:noAutofit/>
          </a:bodyPr>
          <a:lstStyle>
            <a:defPPr>
              <a:defRPr lang="en-US"/>
            </a:defPPr>
            <a:lvl1pPr marL="0" indent="0" algn="l" defTabSz="711200" rtl="0" eaLnBrk="1" latinLnBrk="0" hangingPunct="1">
              <a:spcBef>
                <a:spcPts val="1200"/>
              </a:spcBef>
              <a:buNone/>
              <a:defRPr sz="900" kern="1200">
                <a:solidFill>
                  <a:schemeClr val="accent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defTabSz="948243">
              <a:spcBef>
                <a:spcPts val="1600"/>
              </a:spcBef>
              <a:defRPr/>
            </a:pPr>
            <a:r>
              <a:rPr lang="en-GB" sz="1200" dirty="0">
                <a:solidFill>
                  <a:srgbClr val="26478D"/>
                </a:solidFill>
                <a:latin typeface="Arial"/>
              </a:rPr>
              <a:t>Private and confidential     </a:t>
            </a:r>
            <a:r>
              <a:rPr lang="en-US" sz="1200" dirty="0">
                <a:solidFill>
                  <a:srgbClr val="26478D"/>
                </a:solidFill>
                <a:latin typeface="Arial"/>
              </a:rPr>
              <a:t>UK&amp;I Business Update</a:t>
            </a:r>
          </a:p>
          <a:p>
            <a:pPr defTabSz="948243">
              <a:spcBef>
                <a:spcPts val="1600"/>
              </a:spcBef>
              <a:defRPr/>
            </a:pPr>
            <a:endParaRPr lang="en-GB" sz="1200" dirty="0">
              <a:solidFill>
                <a:srgbClr val="26478D"/>
              </a:solidFill>
              <a:latin typeface="Arial"/>
            </a:endParaRPr>
          </a:p>
        </p:txBody>
      </p:sp>
      <p:grpSp>
        <p:nvGrpSpPr>
          <p:cNvPr id="23" name="Group 22">
            <a:extLst>
              <a:ext uri="{FF2B5EF4-FFF2-40B4-BE49-F238E27FC236}">
                <a16:creationId xmlns:a16="http://schemas.microsoft.com/office/drawing/2014/main" id="{A67E78DF-9728-47A4-9293-EA740677871F}"/>
              </a:ext>
            </a:extLst>
          </p:cNvPr>
          <p:cNvGrpSpPr/>
          <p:nvPr/>
        </p:nvGrpSpPr>
        <p:grpSpPr>
          <a:xfrm>
            <a:off x="10958348" y="1771789"/>
            <a:ext cx="6286621" cy="5746851"/>
            <a:chOff x="7286853" y="1702863"/>
            <a:chExt cx="3896666" cy="3562097"/>
          </a:xfrm>
        </p:grpSpPr>
        <p:sp>
          <p:nvSpPr>
            <p:cNvPr id="24" name="Rectangle: Rounded Corners 13">
              <a:extLst>
                <a:ext uri="{FF2B5EF4-FFF2-40B4-BE49-F238E27FC236}">
                  <a16:creationId xmlns:a16="http://schemas.microsoft.com/office/drawing/2014/main" id="{1577843F-FAF3-435F-BB03-D93A8C72D8C8}"/>
                </a:ext>
              </a:extLst>
            </p:cNvPr>
            <p:cNvSpPr/>
            <p:nvPr/>
          </p:nvSpPr>
          <p:spPr>
            <a:xfrm>
              <a:off x="7457136" y="1702863"/>
              <a:ext cx="2762477" cy="1993170"/>
            </a:xfrm>
            <a:prstGeom prst="roundRect">
              <a:avLst/>
            </a:prstGeom>
            <a:noFill/>
          </p:spPr>
          <p:txBody>
            <a:bodyPr wrap="square" anchor="ctr">
              <a:noAutofit/>
            </a:bodyPr>
            <a:lstStyle/>
            <a:p>
              <a:pPr defTabSz="914341">
                <a:defRPr/>
              </a:pPr>
              <a:r>
                <a:rPr lang="en-US" sz="3733" b="1" kern="0" dirty="0">
                  <a:solidFill>
                    <a:srgbClr val="E2A235"/>
                  </a:solidFill>
                  <a:latin typeface="Arial" panose="020B0604020202020204"/>
                </a:rPr>
                <a:t>Juno</a:t>
              </a:r>
              <a:r>
                <a:rPr lang="en-US" sz="3733" b="1" kern="0" dirty="0">
                  <a:solidFill>
                    <a:srgbClr val="575756"/>
                  </a:solidFill>
                  <a:latin typeface="Arial" panose="020B0604020202020204"/>
                </a:rPr>
                <a:t> </a:t>
              </a:r>
              <a:r>
                <a:rPr lang="en-US" sz="3733" kern="0" dirty="0">
                  <a:solidFill>
                    <a:srgbClr val="575756"/>
                  </a:solidFill>
                  <a:latin typeface="Arial" panose="020B0604020202020204"/>
                </a:rPr>
                <a:t>will help us to fix the issues that currently hold you back. </a:t>
              </a:r>
              <a:endParaRPr lang="en-US" sz="4800" kern="0" dirty="0">
                <a:solidFill>
                  <a:srgbClr val="575756"/>
                </a:solidFill>
                <a:latin typeface="Arial" panose="020B0604020202020204"/>
              </a:endParaRPr>
            </a:p>
          </p:txBody>
        </p:sp>
        <p:sp>
          <p:nvSpPr>
            <p:cNvPr id="25" name="Rectangle: Rounded Corners 14">
              <a:extLst>
                <a:ext uri="{FF2B5EF4-FFF2-40B4-BE49-F238E27FC236}">
                  <a16:creationId xmlns:a16="http://schemas.microsoft.com/office/drawing/2014/main" id="{9C69F492-D4AD-48C5-8155-B7C4C543323A}"/>
                </a:ext>
              </a:extLst>
            </p:cNvPr>
            <p:cNvSpPr/>
            <p:nvPr/>
          </p:nvSpPr>
          <p:spPr>
            <a:xfrm>
              <a:off x="7579698" y="3703773"/>
              <a:ext cx="2596674" cy="1201854"/>
            </a:xfrm>
            <a:prstGeom prst="roundRect">
              <a:avLst>
                <a:gd name="adj" fmla="val 0"/>
              </a:avLst>
            </a:prstGeom>
          </p:spPr>
          <p:txBody>
            <a:bodyPr wrap="square" anchor="ctr">
              <a:spAutoFit/>
            </a:bodyPr>
            <a:lstStyle/>
            <a:p>
              <a:pPr defTabSz="914341">
                <a:defRPr/>
              </a:pPr>
              <a:r>
                <a:rPr lang="en-US" sz="2400" kern="0" dirty="0">
                  <a:solidFill>
                    <a:srgbClr val="575756"/>
                  </a:solidFill>
                  <a:latin typeface="Arial" panose="020B0604020202020204"/>
                </a:rPr>
                <a:t>It will help us give you the opportunity to grow as part of a bright, ambitious business that makes a positive impact globally.</a:t>
              </a:r>
              <a:endParaRPr lang="en-US" sz="5333" kern="0" dirty="0">
                <a:solidFill>
                  <a:srgbClr val="575756"/>
                </a:solidFill>
                <a:latin typeface="Arial" panose="020B0604020202020204"/>
              </a:endParaRPr>
            </a:p>
          </p:txBody>
        </p:sp>
        <p:cxnSp>
          <p:nvCxnSpPr>
            <p:cNvPr id="26" name="Straight Connector 25">
              <a:extLst>
                <a:ext uri="{FF2B5EF4-FFF2-40B4-BE49-F238E27FC236}">
                  <a16:creationId xmlns:a16="http://schemas.microsoft.com/office/drawing/2014/main" id="{8ED1585B-BF76-45BB-A5B6-B056730958FA}"/>
                </a:ext>
              </a:extLst>
            </p:cNvPr>
            <p:cNvCxnSpPr>
              <a:cxnSpLocks/>
            </p:cNvCxnSpPr>
            <p:nvPr/>
          </p:nvCxnSpPr>
          <p:spPr>
            <a:xfrm>
              <a:off x="7286853" y="3539130"/>
              <a:ext cx="3896666" cy="0"/>
            </a:xfrm>
            <a:prstGeom prst="line">
              <a:avLst/>
            </a:prstGeom>
            <a:noFill/>
            <a:ln w="6350" cap="flat" cmpd="sng" algn="ctr">
              <a:solidFill>
                <a:srgbClr val="E2A235"/>
              </a:solidFill>
              <a:prstDash val="solid"/>
              <a:miter lim="800000"/>
            </a:ln>
            <a:effectLst/>
          </p:spPr>
        </p:cxnSp>
        <p:sp>
          <p:nvSpPr>
            <p:cNvPr id="27" name="Rectangle: Rounded Corners 18">
              <a:extLst>
                <a:ext uri="{FF2B5EF4-FFF2-40B4-BE49-F238E27FC236}">
                  <a16:creationId xmlns:a16="http://schemas.microsoft.com/office/drawing/2014/main" id="{FC29BCF6-AC19-4533-8638-0105128E9CD1}"/>
                </a:ext>
              </a:extLst>
            </p:cNvPr>
            <p:cNvSpPr/>
            <p:nvPr/>
          </p:nvSpPr>
          <p:spPr>
            <a:xfrm>
              <a:off x="7286853" y="1702863"/>
              <a:ext cx="3896666" cy="3562097"/>
            </a:xfrm>
            <a:prstGeom prst="roundRect">
              <a:avLst>
                <a:gd name="adj" fmla="val 14413"/>
              </a:avLst>
            </a:prstGeom>
            <a:noFill/>
            <a:ln w="19050" cap="flat" cmpd="sng" algn="ctr">
              <a:solidFill>
                <a:srgbClr val="E2A235"/>
              </a:solidFill>
              <a:prstDash val="solid"/>
              <a:miter lim="800000"/>
            </a:ln>
            <a:effectLst/>
          </p:spPr>
          <p:txBody>
            <a:bodyPr rtlCol="0" anchor="ctr"/>
            <a:lstStyle/>
            <a:p>
              <a:pPr algn="ctr" defTabSz="914341">
                <a:defRPr/>
              </a:pPr>
              <a:endParaRPr lang="en-US" sz="2133" kern="0">
                <a:solidFill>
                  <a:srgbClr val="FFFFFF"/>
                </a:solidFill>
                <a:latin typeface="Arial"/>
              </a:endParaRPr>
            </a:p>
          </p:txBody>
        </p:sp>
      </p:grpSp>
      <p:pic>
        <p:nvPicPr>
          <p:cNvPr id="28" name="Picture 27">
            <a:extLst>
              <a:ext uri="{FF2B5EF4-FFF2-40B4-BE49-F238E27FC236}">
                <a16:creationId xmlns:a16="http://schemas.microsoft.com/office/drawing/2014/main" id="{B966BBB2-DDC8-477A-A69A-E25A283FE3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spTree>
    <p:extLst>
      <p:ext uri="{BB962C8B-B14F-4D97-AF65-F5344CB8AC3E}">
        <p14:creationId xmlns:p14="http://schemas.microsoft.com/office/powerpoint/2010/main" val="35010820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09B61D1-F73B-46DF-BF05-D80239A85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0" name="Rectangle 9">
            <a:extLst>
              <a:ext uri="{FF2B5EF4-FFF2-40B4-BE49-F238E27FC236}">
                <a16:creationId xmlns:a16="http://schemas.microsoft.com/office/drawing/2014/main" id="{DBDFA192-6563-44E8-B5CC-008BDC984AE6}"/>
              </a:ext>
            </a:extLst>
          </p:cNvPr>
          <p:cNvSpPr/>
          <p:nvPr/>
        </p:nvSpPr>
        <p:spPr>
          <a:xfrm>
            <a:off x="0" y="0"/>
            <a:ext cx="16256000" cy="9144000"/>
          </a:xfrm>
          <a:prstGeom prst="rect">
            <a:avLst/>
          </a:prstGeom>
          <a:solidFill>
            <a:schemeClr val="tx2">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F4B10B-993A-4F31-8608-524A85D0128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14</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13" name="Picture 12">
            <a:extLst>
              <a:ext uri="{FF2B5EF4-FFF2-40B4-BE49-F238E27FC236}">
                <a16:creationId xmlns:a16="http://schemas.microsoft.com/office/drawing/2014/main" id="{1FCC68F9-0547-4D89-A089-2F79C0C582DA}"/>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66561" name="think-cell Slide" r:id="rId8" imgW="270" imgH="270" progId="TCLayout.ActiveDocument.1">
                  <p:embed/>
                </p:oleObj>
              </mc:Choice>
              <mc:Fallback>
                <p:oleObj name="think-cell Slide" r:id="rId8"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1A582EEF-1DE9-4C37-B539-A0FE1F441984}"/>
              </a:ext>
            </a:extLst>
          </p:cNvPr>
          <p:cNvSpPr>
            <a:spLocks noGrp="1"/>
          </p:cNvSpPr>
          <p:nvPr>
            <p:ph type="title"/>
          </p:nvPr>
        </p:nvSpPr>
        <p:spPr>
          <a:xfrm>
            <a:off x="623999" y="704045"/>
            <a:ext cx="15009600" cy="1343571"/>
          </a:xfrm>
        </p:spPr>
        <p:txBody>
          <a:bodyPr/>
          <a:lstStyle/>
          <a:p>
            <a:r>
              <a:rPr lang="en-US" dirty="0">
                <a:solidFill>
                  <a:schemeClr val="bg1"/>
                </a:solidFill>
              </a:rPr>
              <a:t>How will it feel?</a:t>
            </a:r>
            <a:endParaRPr lang="en-US" dirty="0">
              <a:solidFill>
                <a:schemeClr val="bg1"/>
              </a:solidFill>
              <a:effectLst/>
            </a:endParaRPr>
          </a:p>
        </p:txBody>
      </p:sp>
      <p:sp>
        <p:nvSpPr>
          <p:cNvPr id="70" name="Footer Placeholder 4">
            <a:extLst>
              <a:ext uri="{FF2B5EF4-FFF2-40B4-BE49-F238E27FC236}">
                <a16:creationId xmlns:a16="http://schemas.microsoft.com/office/drawing/2014/main" id="{D57712D2-6145-4604-8571-FF1DC7362A4D}"/>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sp>
        <p:nvSpPr>
          <p:cNvPr id="14" name="Date Placeholder 3">
            <a:extLst>
              <a:ext uri="{FF2B5EF4-FFF2-40B4-BE49-F238E27FC236}">
                <a16:creationId xmlns:a16="http://schemas.microsoft.com/office/drawing/2014/main" id="{20CD7E80-5549-4CD4-96C9-7E3CA83ED5FD}"/>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54" name="Title 4">
            <a:extLst>
              <a:ext uri="{FF2B5EF4-FFF2-40B4-BE49-F238E27FC236}">
                <a16:creationId xmlns:a16="http://schemas.microsoft.com/office/drawing/2014/main" id="{7702852C-6860-4DFF-9A17-7A05FE5FCB91}"/>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sp>
        <p:nvSpPr>
          <p:cNvPr id="22" name="Rectangle 21">
            <a:extLst>
              <a:ext uri="{FF2B5EF4-FFF2-40B4-BE49-F238E27FC236}">
                <a16:creationId xmlns:a16="http://schemas.microsoft.com/office/drawing/2014/main" id="{9BFD4894-1EF4-4328-A393-A4F7984BA36D}"/>
              </a:ext>
            </a:extLst>
          </p:cNvPr>
          <p:cNvSpPr/>
          <p:nvPr/>
        </p:nvSpPr>
        <p:spPr>
          <a:xfrm>
            <a:off x="618067" y="3945528"/>
            <a:ext cx="5469996" cy="1815882"/>
          </a:xfrm>
          <a:prstGeom prst="rect">
            <a:avLst/>
          </a:prstGeom>
        </p:spPr>
        <p:txBody>
          <a:bodyPr wrap="square">
            <a:spAutoFit/>
          </a:bodyPr>
          <a:lstStyle/>
          <a:p>
            <a:pPr algn="r"/>
            <a:r>
              <a:rPr lang="en-US" sz="2800" dirty="0">
                <a:solidFill>
                  <a:schemeClr val="bg1"/>
                </a:solidFill>
                <a:cs typeface="Calibri" panose="020F0502020204030204" pitchFamily="34" charset="0"/>
              </a:rPr>
              <a:t>We will create a more fulfilling, rewarding and exciting experience for all our employees, clients and customers.</a:t>
            </a:r>
            <a:endParaRPr lang="en-US" sz="2800" dirty="0">
              <a:solidFill>
                <a:schemeClr val="bg1"/>
              </a:solidFill>
              <a:effectLst/>
            </a:endParaRPr>
          </a:p>
        </p:txBody>
      </p:sp>
      <p:sp>
        <p:nvSpPr>
          <p:cNvPr id="23" name="Arc 22">
            <a:extLst>
              <a:ext uri="{FF2B5EF4-FFF2-40B4-BE49-F238E27FC236}">
                <a16:creationId xmlns:a16="http://schemas.microsoft.com/office/drawing/2014/main" id="{213DD000-8E83-4592-942B-7B96836993F5}"/>
              </a:ext>
            </a:extLst>
          </p:cNvPr>
          <p:cNvSpPr/>
          <p:nvPr/>
        </p:nvSpPr>
        <p:spPr>
          <a:xfrm>
            <a:off x="6743700" y="2660799"/>
            <a:ext cx="4586288" cy="4586288"/>
          </a:xfrm>
          <a:prstGeom prst="arc">
            <a:avLst>
              <a:gd name="adj1" fmla="val 7101298"/>
              <a:gd name="adj2" fmla="val 15489599"/>
            </a:avLst>
          </a:prstGeom>
          <a:ln w="1143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9F45E5C2-EAB5-4CB9-A18A-FE5411C8C6DF}"/>
              </a:ext>
            </a:extLst>
          </p:cNvPr>
          <p:cNvSpPr/>
          <p:nvPr/>
        </p:nvSpPr>
        <p:spPr>
          <a:xfrm>
            <a:off x="6743700" y="2660799"/>
            <a:ext cx="4586288" cy="4586288"/>
          </a:xfrm>
          <a:prstGeom prst="arc">
            <a:avLst>
              <a:gd name="adj1" fmla="val 16941723"/>
              <a:gd name="adj2" fmla="val 3761203"/>
            </a:avLst>
          </a:prstGeom>
          <a:ln w="1143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Oval 55">
            <a:extLst>
              <a:ext uri="{FF2B5EF4-FFF2-40B4-BE49-F238E27FC236}">
                <a16:creationId xmlns:a16="http://schemas.microsoft.com/office/drawing/2014/main" id="{E46C1230-81C4-4B55-8BCA-7BF455A1C114}"/>
              </a:ext>
            </a:extLst>
          </p:cNvPr>
          <p:cNvSpPr/>
          <p:nvPr/>
        </p:nvSpPr>
        <p:spPr>
          <a:xfrm>
            <a:off x="10515601" y="4151001"/>
            <a:ext cx="1404937" cy="1404937"/>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846E8C4-3A82-421F-9142-B8020FCE440E}"/>
              </a:ext>
            </a:extLst>
          </p:cNvPr>
          <p:cNvSpPr/>
          <p:nvPr/>
        </p:nvSpPr>
        <p:spPr>
          <a:xfrm>
            <a:off x="6153150" y="4151001"/>
            <a:ext cx="1404937" cy="1404937"/>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8A4240D-A97C-42E1-8B20-B6EA66224375}"/>
              </a:ext>
            </a:extLst>
          </p:cNvPr>
          <p:cNvSpPr/>
          <p:nvPr/>
        </p:nvSpPr>
        <p:spPr>
          <a:xfrm>
            <a:off x="12103697" y="3329975"/>
            <a:ext cx="3941166" cy="3046988"/>
          </a:xfrm>
          <a:prstGeom prst="rect">
            <a:avLst/>
          </a:prstGeom>
        </p:spPr>
        <p:txBody>
          <a:bodyPr wrap="square">
            <a:spAutoFit/>
          </a:bodyPr>
          <a:lstStyle/>
          <a:p>
            <a:r>
              <a:rPr lang="en-US" sz="3200" b="1" dirty="0">
                <a:solidFill>
                  <a:schemeClr val="bg1"/>
                </a:solidFill>
              </a:rPr>
              <a:t>Everyone will come to work with a sense of purpose, shared goals and pride in the work they do.</a:t>
            </a:r>
            <a:endParaRPr lang="en-US" sz="4400" b="1" dirty="0">
              <a:solidFill>
                <a:schemeClr val="bg1"/>
              </a:solidFill>
              <a:effectLst/>
            </a:endParaRPr>
          </a:p>
        </p:txBody>
      </p:sp>
      <p:grpSp>
        <p:nvGrpSpPr>
          <p:cNvPr id="60" name="Group 207">
            <a:extLst>
              <a:ext uri="{FF2B5EF4-FFF2-40B4-BE49-F238E27FC236}">
                <a16:creationId xmlns:a16="http://schemas.microsoft.com/office/drawing/2014/main" id="{E268FF15-4DF3-4674-A8D8-DE2EC8D270C2}"/>
              </a:ext>
            </a:extLst>
          </p:cNvPr>
          <p:cNvGrpSpPr>
            <a:grpSpLocks noChangeAspect="1"/>
          </p:cNvGrpSpPr>
          <p:nvPr/>
        </p:nvGrpSpPr>
        <p:grpSpPr bwMode="auto">
          <a:xfrm>
            <a:off x="6455813" y="4454368"/>
            <a:ext cx="813475" cy="798199"/>
            <a:chOff x="528" y="3153"/>
            <a:chExt cx="426" cy="418"/>
          </a:xfrm>
          <a:solidFill>
            <a:schemeClr val="bg1"/>
          </a:solidFill>
        </p:grpSpPr>
        <p:sp>
          <p:nvSpPr>
            <p:cNvPr id="61" name="Freeform 208">
              <a:extLst>
                <a:ext uri="{FF2B5EF4-FFF2-40B4-BE49-F238E27FC236}">
                  <a16:creationId xmlns:a16="http://schemas.microsoft.com/office/drawing/2014/main" id="{F7B33E6C-3079-4B27-9BAC-795A056FBF06}"/>
                </a:ext>
              </a:extLst>
            </p:cNvPr>
            <p:cNvSpPr>
              <a:spLocks/>
            </p:cNvSpPr>
            <p:nvPr/>
          </p:nvSpPr>
          <p:spPr bwMode="auto">
            <a:xfrm>
              <a:off x="617" y="3224"/>
              <a:ext cx="248" cy="18"/>
            </a:xfrm>
            <a:custGeom>
              <a:avLst/>
              <a:gdLst>
                <a:gd name="T0" fmla="*/ 162 w 168"/>
                <a:gd name="T1" fmla="*/ 12 h 12"/>
                <a:gd name="T2" fmla="*/ 6 w 168"/>
                <a:gd name="T3" fmla="*/ 12 h 12"/>
                <a:gd name="T4" fmla="*/ 0 w 168"/>
                <a:gd name="T5" fmla="*/ 6 h 12"/>
                <a:gd name="T6" fmla="*/ 6 w 168"/>
                <a:gd name="T7" fmla="*/ 0 h 12"/>
                <a:gd name="T8" fmla="*/ 162 w 168"/>
                <a:gd name="T9" fmla="*/ 0 h 12"/>
                <a:gd name="T10" fmla="*/ 168 w 168"/>
                <a:gd name="T11" fmla="*/ 6 h 12"/>
                <a:gd name="T12" fmla="*/ 162 w 1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8" h="12">
                  <a:moveTo>
                    <a:pt x="162" y="12"/>
                  </a:moveTo>
                  <a:cubicBezTo>
                    <a:pt x="6" y="12"/>
                    <a:pt x="6" y="12"/>
                    <a:pt x="6" y="12"/>
                  </a:cubicBezTo>
                  <a:cubicBezTo>
                    <a:pt x="3" y="12"/>
                    <a:pt x="0" y="9"/>
                    <a:pt x="0" y="6"/>
                  </a:cubicBezTo>
                  <a:cubicBezTo>
                    <a:pt x="0" y="2"/>
                    <a:pt x="3" y="0"/>
                    <a:pt x="6" y="0"/>
                  </a:cubicBezTo>
                  <a:cubicBezTo>
                    <a:pt x="162" y="0"/>
                    <a:pt x="162" y="0"/>
                    <a:pt x="162" y="0"/>
                  </a:cubicBezTo>
                  <a:cubicBezTo>
                    <a:pt x="166" y="0"/>
                    <a:pt x="168" y="2"/>
                    <a:pt x="168" y="6"/>
                  </a:cubicBezTo>
                  <a:cubicBezTo>
                    <a:pt x="168" y="9"/>
                    <a:pt x="166" y="12"/>
                    <a:pt x="1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09">
              <a:extLst>
                <a:ext uri="{FF2B5EF4-FFF2-40B4-BE49-F238E27FC236}">
                  <a16:creationId xmlns:a16="http://schemas.microsoft.com/office/drawing/2014/main" id="{334441F7-50AD-498F-B6D7-2FF920162EC4}"/>
                </a:ext>
              </a:extLst>
            </p:cNvPr>
            <p:cNvSpPr>
              <a:spLocks noEditPoints="1"/>
            </p:cNvSpPr>
            <p:nvPr/>
          </p:nvSpPr>
          <p:spPr bwMode="auto">
            <a:xfrm>
              <a:off x="617" y="3155"/>
              <a:ext cx="250" cy="217"/>
            </a:xfrm>
            <a:custGeom>
              <a:avLst/>
              <a:gdLst>
                <a:gd name="T0" fmla="*/ 84 w 169"/>
                <a:gd name="T1" fmla="*/ 150 h 150"/>
                <a:gd name="T2" fmla="*/ 80 w 169"/>
                <a:gd name="T3" fmla="*/ 148 h 150"/>
                <a:gd name="T4" fmla="*/ 2 w 169"/>
                <a:gd name="T5" fmla="*/ 58 h 150"/>
                <a:gd name="T6" fmla="*/ 1 w 169"/>
                <a:gd name="T7" fmla="*/ 50 h 150"/>
                <a:gd name="T8" fmla="*/ 37 w 169"/>
                <a:gd name="T9" fmla="*/ 2 h 150"/>
                <a:gd name="T10" fmla="*/ 42 w 169"/>
                <a:gd name="T11" fmla="*/ 0 h 150"/>
                <a:gd name="T12" fmla="*/ 126 w 169"/>
                <a:gd name="T13" fmla="*/ 0 h 150"/>
                <a:gd name="T14" fmla="*/ 131 w 169"/>
                <a:gd name="T15" fmla="*/ 2 h 150"/>
                <a:gd name="T16" fmla="*/ 167 w 169"/>
                <a:gd name="T17" fmla="*/ 50 h 150"/>
                <a:gd name="T18" fmla="*/ 167 w 169"/>
                <a:gd name="T19" fmla="*/ 58 h 150"/>
                <a:gd name="T20" fmla="*/ 89 w 169"/>
                <a:gd name="T21" fmla="*/ 148 h 150"/>
                <a:gd name="T22" fmla="*/ 84 w 169"/>
                <a:gd name="T23" fmla="*/ 150 h 150"/>
                <a:gd name="T24" fmla="*/ 14 w 169"/>
                <a:gd name="T25" fmla="*/ 53 h 150"/>
                <a:gd name="T26" fmla="*/ 84 w 169"/>
                <a:gd name="T27" fmla="*/ 134 h 150"/>
                <a:gd name="T28" fmla="*/ 155 w 169"/>
                <a:gd name="T29" fmla="*/ 53 h 150"/>
                <a:gd name="T30" fmla="*/ 123 w 169"/>
                <a:gd name="T31" fmla="*/ 12 h 150"/>
                <a:gd name="T32" fmla="*/ 45 w 169"/>
                <a:gd name="T33" fmla="*/ 12 h 150"/>
                <a:gd name="T34" fmla="*/ 14 w 169"/>
                <a:gd name="T35"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50">
                  <a:moveTo>
                    <a:pt x="84" y="150"/>
                  </a:moveTo>
                  <a:cubicBezTo>
                    <a:pt x="82" y="150"/>
                    <a:pt x="81" y="149"/>
                    <a:pt x="80" y="148"/>
                  </a:cubicBezTo>
                  <a:cubicBezTo>
                    <a:pt x="2" y="58"/>
                    <a:pt x="2" y="58"/>
                    <a:pt x="2" y="58"/>
                  </a:cubicBezTo>
                  <a:cubicBezTo>
                    <a:pt x="0" y="55"/>
                    <a:pt x="0" y="52"/>
                    <a:pt x="1" y="50"/>
                  </a:cubicBezTo>
                  <a:cubicBezTo>
                    <a:pt x="37" y="2"/>
                    <a:pt x="37" y="2"/>
                    <a:pt x="37" y="2"/>
                  </a:cubicBezTo>
                  <a:cubicBezTo>
                    <a:pt x="39" y="1"/>
                    <a:pt x="40" y="0"/>
                    <a:pt x="42" y="0"/>
                  </a:cubicBezTo>
                  <a:cubicBezTo>
                    <a:pt x="126" y="0"/>
                    <a:pt x="126" y="0"/>
                    <a:pt x="126" y="0"/>
                  </a:cubicBezTo>
                  <a:cubicBezTo>
                    <a:pt x="128" y="0"/>
                    <a:pt x="130" y="1"/>
                    <a:pt x="131" y="2"/>
                  </a:cubicBezTo>
                  <a:cubicBezTo>
                    <a:pt x="167" y="50"/>
                    <a:pt x="167" y="50"/>
                    <a:pt x="167" y="50"/>
                  </a:cubicBezTo>
                  <a:cubicBezTo>
                    <a:pt x="169" y="52"/>
                    <a:pt x="169" y="55"/>
                    <a:pt x="167" y="58"/>
                  </a:cubicBezTo>
                  <a:cubicBezTo>
                    <a:pt x="89" y="148"/>
                    <a:pt x="89" y="148"/>
                    <a:pt x="89" y="148"/>
                  </a:cubicBezTo>
                  <a:cubicBezTo>
                    <a:pt x="88" y="149"/>
                    <a:pt x="86" y="150"/>
                    <a:pt x="84" y="150"/>
                  </a:cubicBezTo>
                  <a:close/>
                  <a:moveTo>
                    <a:pt x="14" y="53"/>
                  </a:moveTo>
                  <a:cubicBezTo>
                    <a:pt x="84" y="134"/>
                    <a:pt x="84" y="134"/>
                    <a:pt x="84" y="134"/>
                  </a:cubicBezTo>
                  <a:cubicBezTo>
                    <a:pt x="155" y="53"/>
                    <a:pt x="155" y="53"/>
                    <a:pt x="155" y="53"/>
                  </a:cubicBezTo>
                  <a:cubicBezTo>
                    <a:pt x="123" y="12"/>
                    <a:pt x="123" y="12"/>
                    <a:pt x="123" y="12"/>
                  </a:cubicBezTo>
                  <a:cubicBezTo>
                    <a:pt x="45" y="12"/>
                    <a:pt x="45" y="12"/>
                    <a:pt x="45" y="12"/>
                  </a:cubicBezTo>
                  <a:lnTo>
                    <a:pt x="14"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10">
              <a:extLst>
                <a:ext uri="{FF2B5EF4-FFF2-40B4-BE49-F238E27FC236}">
                  <a16:creationId xmlns:a16="http://schemas.microsoft.com/office/drawing/2014/main" id="{448B5434-94A6-4966-BDE2-CBB7F4DA392B}"/>
                </a:ext>
              </a:extLst>
            </p:cNvPr>
            <p:cNvSpPr>
              <a:spLocks noEditPoints="1"/>
            </p:cNvSpPr>
            <p:nvPr/>
          </p:nvSpPr>
          <p:spPr bwMode="auto">
            <a:xfrm>
              <a:off x="777" y="3502"/>
              <a:ext cx="124" cy="69"/>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5"/>
                    <a:pt x="0" y="42"/>
                  </a:cubicBezTo>
                  <a:cubicBezTo>
                    <a:pt x="0" y="6"/>
                    <a:pt x="0" y="6"/>
                    <a:pt x="0" y="6"/>
                  </a:cubicBezTo>
                  <a:cubicBezTo>
                    <a:pt x="0" y="2"/>
                    <a:pt x="3" y="0"/>
                    <a:pt x="6" y="0"/>
                  </a:cubicBezTo>
                  <a:cubicBezTo>
                    <a:pt x="78" y="0"/>
                    <a:pt x="78" y="0"/>
                    <a:pt x="78" y="0"/>
                  </a:cubicBezTo>
                  <a:cubicBezTo>
                    <a:pt x="82" y="0"/>
                    <a:pt x="84" y="2"/>
                    <a:pt x="84" y="6"/>
                  </a:cubicBezTo>
                  <a:cubicBezTo>
                    <a:pt x="84" y="42"/>
                    <a:pt x="84" y="42"/>
                    <a:pt x="84" y="42"/>
                  </a:cubicBezTo>
                  <a:cubicBezTo>
                    <a:pt x="84" y="45"/>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11">
              <a:extLst>
                <a:ext uri="{FF2B5EF4-FFF2-40B4-BE49-F238E27FC236}">
                  <a16:creationId xmlns:a16="http://schemas.microsoft.com/office/drawing/2014/main" id="{9C975476-07C5-45FB-925C-C3EBC7A439B4}"/>
                </a:ext>
              </a:extLst>
            </p:cNvPr>
            <p:cNvSpPr>
              <a:spLocks/>
            </p:cNvSpPr>
            <p:nvPr/>
          </p:nvSpPr>
          <p:spPr bwMode="auto">
            <a:xfrm>
              <a:off x="794" y="3262"/>
              <a:ext cx="160" cy="257"/>
            </a:xfrm>
            <a:custGeom>
              <a:avLst/>
              <a:gdLst>
                <a:gd name="T0" fmla="*/ 54 w 108"/>
                <a:gd name="T1" fmla="*/ 178 h 178"/>
                <a:gd name="T2" fmla="*/ 48 w 108"/>
                <a:gd name="T3" fmla="*/ 172 h 178"/>
                <a:gd name="T4" fmla="*/ 48 w 108"/>
                <a:gd name="T5" fmla="*/ 153 h 178"/>
                <a:gd name="T6" fmla="*/ 50 w 108"/>
                <a:gd name="T7" fmla="*/ 149 h 178"/>
                <a:gd name="T8" fmla="*/ 96 w 108"/>
                <a:gd name="T9" fmla="*/ 103 h 178"/>
                <a:gd name="T10" fmla="*/ 96 w 108"/>
                <a:gd name="T11" fmla="*/ 15 h 178"/>
                <a:gd name="T12" fmla="*/ 93 w 108"/>
                <a:gd name="T13" fmla="*/ 16 h 178"/>
                <a:gd name="T14" fmla="*/ 78 w 108"/>
                <a:gd name="T15" fmla="*/ 82 h 178"/>
                <a:gd name="T16" fmla="*/ 76 w 108"/>
                <a:gd name="T17" fmla="*/ 86 h 178"/>
                <a:gd name="T18" fmla="*/ 41 w 108"/>
                <a:gd name="T19" fmla="*/ 122 h 178"/>
                <a:gd name="T20" fmla="*/ 34 w 108"/>
                <a:gd name="T21" fmla="*/ 123 h 178"/>
                <a:gd name="T22" fmla="*/ 31 w 108"/>
                <a:gd name="T23" fmla="*/ 116 h 178"/>
                <a:gd name="T24" fmla="*/ 39 w 108"/>
                <a:gd name="T25" fmla="*/ 80 h 178"/>
                <a:gd name="T26" fmla="*/ 37 w 108"/>
                <a:gd name="T27" fmla="*/ 69 h 178"/>
                <a:gd name="T28" fmla="*/ 30 w 108"/>
                <a:gd name="T29" fmla="*/ 73 h 178"/>
                <a:gd name="T30" fmla="*/ 12 w 108"/>
                <a:gd name="T31" fmla="*/ 118 h 178"/>
                <a:gd name="T32" fmla="*/ 12 w 108"/>
                <a:gd name="T33" fmla="*/ 172 h 178"/>
                <a:gd name="T34" fmla="*/ 6 w 108"/>
                <a:gd name="T35" fmla="*/ 178 h 178"/>
                <a:gd name="T36" fmla="*/ 0 w 108"/>
                <a:gd name="T37" fmla="*/ 172 h 178"/>
                <a:gd name="T38" fmla="*/ 0 w 108"/>
                <a:gd name="T39" fmla="*/ 118 h 178"/>
                <a:gd name="T40" fmla="*/ 0 w 108"/>
                <a:gd name="T41" fmla="*/ 116 h 178"/>
                <a:gd name="T42" fmla="*/ 20 w 108"/>
                <a:gd name="T43" fmla="*/ 67 h 178"/>
                <a:gd name="T44" fmla="*/ 41 w 108"/>
                <a:gd name="T45" fmla="*/ 58 h 178"/>
                <a:gd name="T46" fmla="*/ 51 w 108"/>
                <a:gd name="T47" fmla="*/ 83 h 178"/>
                <a:gd name="T48" fmla="*/ 47 w 108"/>
                <a:gd name="T49" fmla="*/ 98 h 178"/>
                <a:gd name="T50" fmla="*/ 66 w 108"/>
                <a:gd name="T51" fmla="*/ 79 h 178"/>
                <a:gd name="T52" fmla="*/ 87 w 108"/>
                <a:gd name="T53" fmla="*/ 6 h 178"/>
                <a:gd name="T54" fmla="*/ 104 w 108"/>
                <a:gd name="T55" fmla="*/ 3 h 178"/>
                <a:gd name="T56" fmla="*/ 108 w 108"/>
                <a:gd name="T57" fmla="*/ 9 h 178"/>
                <a:gd name="T58" fmla="*/ 108 w 108"/>
                <a:gd name="T59" fmla="*/ 106 h 178"/>
                <a:gd name="T60" fmla="*/ 106 w 108"/>
                <a:gd name="T61" fmla="*/ 110 h 178"/>
                <a:gd name="T62" fmla="*/ 60 w 108"/>
                <a:gd name="T63" fmla="*/ 156 h 178"/>
                <a:gd name="T64" fmla="*/ 60 w 108"/>
                <a:gd name="T65" fmla="*/ 172 h 178"/>
                <a:gd name="T66" fmla="*/ 54 w 108"/>
                <a:gd name="T6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8">
                  <a:moveTo>
                    <a:pt x="54" y="178"/>
                  </a:moveTo>
                  <a:cubicBezTo>
                    <a:pt x="51" y="178"/>
                    <a:pt x="48" y="175"/>
                    <a:pt x="48" y="172"/>
                  </a:cubicBezTo>
                  <a:cubicBezTo>
                    <a:pt x="48" y="153"/>
                    <a:pt x="48" y="153"/>
                    <a:pt x="48" y="153"/>
                  </a:cubicBezTo>
                  <a:cubicBezTo>
                    <a:pt x="48" y="152"/>
                    <a:pt x="49" y="150"/>
                    <a:pt x="50" y="149"/>
                  </a:cubicBezTo>
                  <a:cubicBezTo>
                    <a:pt x="50" y="149"/>
                    <a:pt x="84" y="115"/>
                    <a:pt x="96" y="103"/>
                  </a:cubicBezTo>
                  <a:cubicBezTo>
                    <a:pt x="96" y="15"/>
                    <a:pt x="96" y="15"/>
                    <a:pt x="96" y="15"/>
                  </a:cubicBezTo>
                  <a:cubicBezTo>
                    <a:pt x="95" y="15"/>
                    <a:pt x="94" y="16"/>
                    <a:pt x="93" y="16"/>
                  </a:cubicBezTo>
                  <a:cubicBezTo>
                    <a:pt x="88" y="21"/>
                    <a:pt x="78" y="35"/>
                    <a:pt x="78" y="82"/>
                  </a:cubicBezTo>
                  <a:cubicBezTo>
                    <a:pt x="78" y="83"/>
                    <a:pt x="78" y="85"/>
                    <a:pt x="76" y="86"/>
                  </a:cubicBezTo>
                  <a:cubicBezTo>
                    <a:pt x="41" y="122"/>
                    <a:pt x="41" y="122"/>
                    <a:pt x="41" y="122"/>
                  </a:cubicBezTo>
                  <a:cubicBezTo>
                    <a:pt x="39" y="123"/>
                    <a:pt x="36" y="124"/>
                    <a:pt x="34" y="123"/>
                  </a:cubicBezTo>
                  <a:cubicBezTo>
                    <a:pt x="31" y="121"/>
                    <a:pt x="30" y="119"/>
                    <a:pt x="31" y="116"/>
                  </a:cubicBezTo>
                  <a:cubicBezTo>
                    <a:pt x="39" y="80"/>
                    <a:pt x="39" y="80"/>
                    <a:pt x="39" y="80"/>
                  </a:cubicBezTo>
                  <a:cubicBezTo>
                    <a:pt x="40" y="74"/>
                    <a:pt x="39" y="70"/>
                    <a:pt x="37" y="69"/>
                  </a:cubicBezTo>
                  <a:cubicBezTo>
                    <a:pt x="34" y="69"/>
                    <a:pt x="32" y="70"/>
                    <a:pt x="30" y="73"/>
                  </a:cubicBezTo>
                  <a:cubicBezTo>
                    <a:pt x="24" y="83"/>
                    <a:pt x="15" y="108"/>
                    <a:pt x="12" y="118"/>
                  </a:cubicBezTo>
                  <a:cubicBezTo>
                    <a:pt x="12" y="172"/>
                    <a:pt x="12" y="172"/>
                    <a:pt x="12" y="172"/>
                  </a:cubicBezTo>
                  <a:cubicBezTo>
                    <a:pt x="12" y="175"/>
                    <a:pt x="10" y="178"/>
                    <a:pt x="6" y="178"/>
                  </a:cubicBezTo>
                  <a:cubicBezTo>
                    <a:pt x="3" y="178"/>
                    <a:pt x="0" y="175"/>
                    <a:pt x="0" y="172"/>
                  </a:cubicBezTo>
                  <a:cubicBezTo>
                    <a:pt x="0" y="118"/>
                    <a:pt x="0" y="118"/>
                    <a:pt x="0" y="118"/>
                  </a:cubicBezTo>
                  <a:cubicBezTo>
                    <a:pt x="0" y="117"/>
                    <a:pt x="0" y="116"/>
                    <a:pt x="0" y="116"/>
                  </a:cubicBezTo>
                  <a:cubicBezTo>
                    <a:pt x="1" y="114"/>
                    <a:pt x="11" y="80"/>
                    <a:pt x="20" y="67"/>
                  </a:cubicBezTo>
                  <a:cubicBezTo>
                    <a:pt x="26" y="57"/>
                    <a:pt x="35" y="56"/>
                    <a:pt x="41" y="58"/>
                  </a:cubicBezTo>
                  <a:cubicBezTo>
                    <a:pt x="48" y="61"/>
                    <a:pt x="54" y="70"/>
                    <a:pt x="51" y="83"/>
                  </a:cubicBezTo>
                  <a:cubicBezTo>
                    <a:pt x="47" y="98"/>
                    <a:pt x="47" y="98"/>
                    <a:pt x="47" y="98"/>
                  </a:cubicBezTo>
                  <a:cubicBezTo>
                    <a:pt x="66" y="79"/>
                    <a:pt x="66" y="79"/>
                    <a:pt x="66" y="79"/>
                  </a:cubicBezTo>
                  <a:cubicBezTo>
                    <a:pt x="67" y="40"/>
                    <a:pt x="73" y="16"/>
                    <a:pt x="87" y="6"/>
                  </a:cubicBezTo>
                  <a:cubicBezTo>
                    <a:pt x="95" y="0"/>
                    <a:pt x="103" y="3"/>
                    <a:pt x="104" y="3"/>
                  </a:cubicBezTo>
                  <a:cubicBezTo>
                    <a:pt x="107" y="4"/>
                    <a:pt x="108" y="6"/>
                    <a:pt x="108" y="9"/>
                  </a:cubicBezTo>
                  <a:cubicBezTo>
                    <a:pt x="108" y="106"/>
                    <a:pt x="108" y="106"/>
                    <a:pt x="108" y="106"/>
                  </a:cubicBezTo>
                  <a:cubicBezTo>
                    <a:pt x="108" y="107"/>
                    <a:pt x="108" y="109"/>
                    <a:pt x="106" y="110"/>
                  </a:cubicBezTo>
                  <a:cubicBezTo>
                    <a:pt x="98" y="118"/>
                    <a:pt x="68" y="148"/>
                    <a:pt x="60" y="156"/>
                  </a:cubicBezTo>
                  <a:cubicBezTo>
                    <a:pt x="60" y="172"/>
                    <a:pt x="60" y="172"/>
                    <a:pt x="60" y="172"/>
                  </a:cubicBezTo>
                  <a:cubicBezTo>
                    <a:pt x="60" y="175"/>
                    <a:pt x="58" y="178"/>
                    <a:pt x="54"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12">
              <a:extLst>
                <a:ext uri="{FF2B5EF4-FFF2-40B4-BE49-F238E27FC236}">
                  <a16:creationId xmlns:a16="http://schemas.microsoft.com/office/drawing/2014/main" id="{724E5028-96F1-4EC9-A231-C68AFB25F72F}"/>
                </a:ext>
              </a:extLst>
            </p:cNvPr>
            <p:cNvSpPr>
              <a:spLocks noEditPoints="1"/>
            </p:cNvSpPr>
            <p:nvPr/>
          </p:nvSpPr>
          <p:spPr bwMode="auto">
            <a:xfrm>
              <a:off x="581" y="3502"/>
              <a:ext cx="124" cy="69"/>
            </a:xfrm>
            <a:custGeom>
              <a:avLst/>
              <a:gdLst>
                <a:gd name="T0" fmla="*/ 78 w 84"/>
                <a:gd name="T1" fmla="*/ 48 h 48"/>
                <a:gd name="T2" fmla="*/ 6 w 84"/>
                <a:gd name="T3" fmla="*/ 48 h 48"/>
                <a:gd name="T4" fmla="*/ 0 w 84"/>
                <a:gd name="T5" fmla="*/ 42 h 48"/>
                <a:gd name="T6" fmla="*/ 0 w 84"/>
                <a:gd name="T7" fmla="*/ 6 h 48"/>
                <a:gd name="T8" fmla="*/ 6 w 84"/>
                <a:gd name="T9" fmla="*/ 0 h 48"/>
                <a:gd name="T10" fmla="*/ 78 w 84"/>
                <a:gd name="T11" fmla="*/ 0 h 48"/>
                <a:gd name="T12" fmla="*/ 84 w 84"/>
                <a:gd name="T13" fmla="*/ 6 h 48"/>
                <a:gd name="T14" fmla="*/ 84 w 84"/>
                <a:gd name="T15" fmla="*/ 42 h 48"/>
                <a:gd name="T16" fmla="*/ 78 w 84"/>
                <a:gd name="T17" fmla="*/ 48 h 48"/>
                <a:gd name="T18" fmla="*/ 12 w 84"/>
                <a:gd name="T19" fmla="*/ 36 h 48"/>
                <a:gd name="T20" fmla="*/ 72 w 84"/>
                <a:gd name="T21" fmla="*/ 36 h 48"/>
                <a:gd name="T22" fmla="*/ 72 w 84"/>
                <a:gd name="T23" fmla="*/ 12 h 48"/>
                <a:gd name="T24" fmla="*/ 12 w 84"/>
                <a:gd name="T25" fmla="*/ 12 h 48"/>
                <a:gd name="T26" fmla="*/ 12 w 8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78" y="48"/>
                  </a:moveTo>
                  <a:cubicBezTo>
                    <a:pt x="6" y="48"/>
                    <a:pt x="6" y="48"/>
                    <a:pt x="6" y="48"/>
                  </a:cubicBezTo>
                  <a:cubicBezTo>
                    <a:pt x="3" y="48"/>
                    <a:pt x="0" y="45"/>
                    <a:pt x="0" y="42"/>
                  </a:cubicBezTo>
                  <a:cubicBezTo>
                    <a:pt x="0" y="6"/>
                    <a:pt x="0" y="6"/>
                    <a:pt x="0" y="6"/>
                  </a:cubicBezTo>
                  <a:cubicBezTo>
                    <a:pt x="0" y="2"/>
                    <a:pt x="3" y="0"/>
                    <a:pt x="6" y="0"/>
                  </a:cubicBezTo>
                  <a:cubicBezTo>
                    <a:pt x="78" y="0"/>
                    <a:pt x="78" y="0"/>
                    <a:pt x="78" y="0"/>
                  </a:cubicBezTo>
                  <a:cubicBezTo>
                    <a:pt x="82" y="0"/>
                    <a:pt x="84" y="2"/>
                    <a:pt x="84" y="6"/>
                  </a:cubicBezTo>
                  <a:cubicBezTo>
                    <a:pt x="84" y="42"/>
                    <a:pt x="84" y="42"/>
                    <a:pt x="84" y="42"/>
                  </a:cubicBezTo>
                  <a:cubicBezTo>
                    <a:pt x="84" y="45"/>
                    <a:pt x="82" y="48"/>
                    <a:pt x="78" y="48"/>
                  </a:cubicBezTo>
                  <a:close/>
                  <a:moveTo>
                    <a:pt x="12" y="36"/>
                  </a:moveTo>
                  <a:cubicBezTo>
                    <a:pt x="72" y="36"/>
                    <a:pt x="72" y="36"/>
                    <a:pt x="72" y="36"/>
                  </a:cubicBezTo>
                  <a:cubicBezTo>
                    <a:pt x="72" y="12"/>
                    <a:pt x="72" y="12"/>
                    <a:pt x="7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13">
              <a:extLst>
                <a:ext uri="{FF2B5EF4-FFF2-40B4-BE49-F238E27FC236}">
                  <a16:creationId xmlns:a16="http://schemas.microsoft.com/office/drawing/2014/main" id="{1BC5AF3E-5576-45BB-8897-E9584E3B4AF7}"/>
                </a:ext>
              </a:extLst>
            </p:cNvPr>
            <p:cNvSpPr>
              <a:spLocks/>
            </p:cNvSpPr>
            <p:nvPr/>
          </p:nvSpPr>
          <p:spPr bwMode="auto">
            <a:xfrm>
              <a:off x="528" y="3262"/>
              <a:ext cx="160" cy="257"/>
            </a:xfrm>
            <a:custGeom>
              <a:avLst/>
              <a:gdLst>
                <a:gd name="T0" fmla="*/ 102 w 108"/>
                <a:gd name="T1" fmla="*/ 178 h 178"/>
                <a:gd name="T2" fmla="*/ 96 w 108"/>
                <a:gd name="T3" fmla="*/ 172 h 178"/>
                <a:gd name="T4" fmla="*/ 96 w 108"/>
                <a:gd name="T5" fmla="*/ 118 h 178"/>
                <a:gd name="T6" fmla="*/ 79 w 108"/>
                <a:gd name="T7" fmla="*/ 73 h 178"/>
                <a:gd name="T8" fmla="*/ 72 w 108"/>
                <a:gd name="T9" fmla="*/ 69 h 178"/>
                <a:gd name="T10" fmla="*/ 69 w 108"/>
                <a:gd name="T11" fmla="*/ 80 h 178"/>
                <a:gd name="T12" fmla="*/ 78 w 108"/>
                <a:gd name="T13" fmla="*/ 116 h 178"/>
                <a:gd name="T14" fmla="*/ 75 w 108"/>
                <a:gd name="T15" fmla="*/ 123 h 178"/>
                <a:gd name="T16" fmla="*/ 68 w 108"/>
                <a:gd name="T17" fmla="*/ 122 h 178"/>
                <a:gd name="T18" fmla="*/ 32 w 108"/>
                <a:gd name="T19" fmla="*/ 86 h 178"/>
                <a:gd name="T20" fmla="*/ 30 w 108"/>
                <a:gd name="T21" fmla="*/ 82 h 178"/>
                <a:gd name="T22" fmla="*/ 15 w 108"/>
                <a:gd name="T23" fmla="*/ 16 h 178"/>
                <a:gd name="T24" fmla="*/ 12 w 108"/>
                <a:gd name="T25" fmla="*/ 15 h 178"/>
                <a:gd name="T26" fmla="*/ 12 w 108"/>
                <a:gd name="T27" fmla="*/ 103 h 178"/>
                <a:gd name="T28" fmla="*/ 59 w 108"/>
                <a:gd name="T29" fmla="*/ 149 h 178"/>
                <a:gd name="T30" fmla="*/ 60 w 108"/>
                <a:gd name="T31" fmla="*/ 153 h 178"/>
                <a:gd name="T32" fmla="*/ 60 w 108"/>
                <a:gd name="T33" fmla="*/ 172 h 178"/>
                <a:gd name="T34" fmla="*/ 54 w 108"/>
                <a:gd name="T35" fmla="*/ 178 h 178"/>
                <a:gd name="T36" fmla="*/ 48 w 108"/>
                <a:gd name="T37" fmla="*/ 172 h 178"/>
                <a:gd name="T38" fmla="*/ 48 w 108"/>
                <a:gd name="T39" fmla="*/ 156 h 178"/>
                <a:gd name="T40" fmla="*/ 2 w 108"/>
                <a:gd name="T41" fmla="*/ 110 h 178"/>
                <a:gd name="T42" fmla="*/ 0 w 108"/>
                <a:gd name="T43" fmla="*/ 106 h 178"/>
                <a:gd name="T44" fmla="*/ 0 w 108"/>
                <a:gd name="T45" fmla="*/ 9 h 178"/>
                <a:gd name="T46" fmla="*/ 4 w 108"/>
                <a:gd name="T47" fmla="*/ 3 h 178"/>
                <a:gd name="T48" fmla="*/ 22 w 108"/>
                <a:gd name="T49" fmla="*/ 6 h 178"/>
                <a:gd name="T50" fmla="*/ 42 w 108"/>
                <a:gd name="T51" fmla="*/ 79 h 178"/>
                <a:gd name="T52" fmla="*/ 61 w 108"/>
                <a:gd name="T53" fmla="*/ 98 h 178"/>
                <a:gd name="T54" fmla="*/ 58 w 108"/>
                <a:gd name="T55" fmla="*/ 83 h 178"/>
                <a:gd name="T56" fmla="*/ 67 w 108"/>
                <a:gd name="T57" fmla="*/ 58 h 178"/>
                <a:gd name="T58" fmla="*/ 89 w 108"/>
                <a:gd name="T59" fmla="*/ 67 h 178"/>
                <a:gd name="T60" fmla="*/ 108 w 108"/>
                <a:gd name="T61" fmla="*/ 116 h 178"/>
                <a:gd name="T62" fmla="*/ 108 w 108"/>
                <a:gd name="T63" fmla="*/ 118 h 178"/>
                <a:gd name="T64" fmla="*/ 108 w 108"/>
                <a:gd name="T65" fmla="*/ 172 h 178"/>
                <a:gd name="T66" fmla="*/ 102 w 108"/>
                <a:gd name="T6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78">
                  <a:moveTo>
                    <a:pt x="102" y="178"/>
                  </a:moveTo>
                  <a:cubicBezTo>
                    <a:pt x="99" y="178"/>
                    <a:pt x="96" y="175"/>
                    <a:pt x="96" y="172"/>
                  </a:cubicBezTo>
                  <a:cubicBezTo>
                    <a:pt x="96" y="118"/>
                    <a:pt x="96" y="118"/>
                    <a:pt x="96" y="118"/>
                  </a:cubicBezTo>
                  <a:cubicBezTo>
                    <a:pt x="93" y="108"/>
                    <a:pt x="85" y="82"/>
                    <a:pt x="79" y="73"/>
                  </a:cubicBezTo>
                  <a:cubicBezTo>
                    <a:pt x="77" y="70"/>
                    <a:pt x="74" y="69"/>
                    <a:pt x="72" y="69"/>
                  </a:cubicBezTo>
                  <a:cubicBezTo>
                    <a:pt x="70" y="70"/>
                    <a:pt x="68" y="74"/>
                    <a:pt x="69" y="80"/>
                  </a:cubicBezTo>
                  <a:cubicBezTo>
                    <a:pt x="78" y="116"/>
                    <a:pt x="78" y="116"/>
                    <a:pt x="78" y="116"/>
                  </a:cubicBezTo>
                  <a:cubicBezTo>
                    <a:pt x="78" y="119"/>
                    <a:pt x="77" y="121"/>
                    <a:pt x="75" y="123"/>
                  </a:cubicBezTo>
                  <a:cubicBezTo>
                    <a:pt x="72" y="124"/>
                    <a:pt x="70" y="123"/>
                    <a:pt x="68" y="122"/>
                  </a:cubicBezTo>
                  <a:cubicBezTo>
                    <a:pt x="32" y="86"/>
                    <a:pt x="32" y="86"/>
                    <a:pt x="32" y="86"/>
                  </a:cubicBezTo>
                  <a:cubicBezTo>
                    <a:pt x="31" y="85"/>
                    <a:pt x="30" y="83"/>
                    <a:pt x="30" y="82"/>
                  </a:cubicBezTo>
                  <a:cubicBezTo>
                    <a:pt x="30" y="35"/>
                    <a:pt x="21" y="21"/>
                    <a:pt x="15" y="16"/>
                  </a:cubicBezTo>
                  <a:cubicBezTo>
                    <a:pt x="14" y="16"/>
                    <a:pt x="13" y="15"/>
                    <a:pt x="12" y="15"/>
                  </a:cubicBezTo>
                  <a:cubicBezTo>
                    <a:pt x="12" y="103"/>
                    <a:pt x="12" y="103"/>
                    <a:pt x="12" y="103"/>
                  </a:cubicBezTo>
                  <a:cubicBezTo>
                    <a:pt x="26" y="115"/>
                    <a:pt x="57" y="148"/>
                    <a:pt x="59" y="149"/>
                  </a:cubicBezTo>
                  <a:cubicBezTo>
                    <a:pt x="60" y="150"/>
                    <a:pt x="60" y="152"/>
                    <a:pt x="60" y="153"/>
                  </a:cubicBezTo>
                  <a:cubicBezTo>
                    <a:pt x="60" y="172"/>
                    <a:pt x="60" y="172"/>
                    <a:pt x="60" y="172"/>
                  </a:cubicBezTo>
                  <a:cubicBezTo>
                    <a:pt x="60" y="175"/>
                    <a:pt x="58" y="178"/>
                    <a:pt x="54" y="178"/>
                  </a:cubicBezTo>
                  <a:cubicBezTo>
                    <a:pt x="51" y="178"/>
                    <a:pt x="48" y="175"/>
                    <a:pt x="48" y="172"/>
                  </a:cubicBezTo>
                  <a:cubicBezTo>
                    <a:pt x="48" y="156"/>
                    <a:pt x="48" y="156"/>
                    <a:pt x="48" y="156"/>
                  </a:cubicBezTo>
                  <a:cubicBezTo>
                    <a:pt x="41" y="148"/>
                    <a:pt x="13" y="119"/>
                    <a:pt x="2" y="110"/>
                  </a:cubicBezTo>
                  <a:cubicBezTo>
                    <a:pt x="1" y="109"/>
                    <a:pt x="0" y="107"/>
                    <a:pt x="0" y="106"/>
                  </a:cubicBezTo>
                  <a:cubicBezTo>
                    <a:pt x="0" y="9"/>
                    <a:pt x="0" y="9"/>
                    <a:pt x="0" y="9"/>
                  </a:cubicBezTo>
                  <a:cubicBezTo>
                    <a:pt x="0" y="6"/>
                    <a:pt x="2" y="4"/>
                    <a:pt x="4" y="3"/>
                  </a:cubicBezTo>
                  <a:cubicBezTo>
                    <a:pt x="5" y="3"/>
                    <a:pt x="13" y="0"/>
                    <a:pt x="22" y="6"/>
                  </a:cubicBezTo>
                  <a:cubicBezTo>
                    <a:pt x="35" y="16"/>
                    <a:pt x="42" y="40"/>
                    <a:pt x="42" y="79"/>
                  </a:cubicBezTo>
                  <a:cubicBezTo>
                    <a:pt x="61" y="98"/>
                    <a:pt x="61" y="98"/>
                    <a:pt x="61" y="98"/>
                  </a:cubicBezTo>
                  <a:cubicBezTo>
                    <a:pt x="58" y="83"/>
                    <a:pt x="58" y="83"/>
                    <a:pt x="58" y="83"/>
                  </a:cubicBezTo>
                  <a:cubicBezTo>
                    <a:pt x="55" y="70"/>
                    <a:pt x="60" y="61"/>
                    <a:pt x="67" y="58"/>
                  </a:cubicBezTo>
                  <a:cubicBezTo>
                    <a:pt x="74" y="56"/>
                    <a:pt x="83" y="57"/>
                    <a:pt x="89" y="67"/>
                  </a:cubicBezTo>
                  <a:cubicBezTo>
                    <a:pt x="97" y="80"/>
                    <a:pt x="108" y="114"/>
                    <a:pt x="108" y="116"/>
                  </a:cubicBezTo>
                  <a:cubicBezTo>
                    <a:pt x="108" y="116"/>
                    <a:pt x="108" y="117"/>
                    <a:pt x="108" y="118"/>
                  </a:cubicBezTo>
                  <a:cubicBezTo>
                    <a:pt x="108" y="172"/>
                    <a:pt x="108" y="172"/>
                    <a:pt x="108" y="172"/>
                  </a:cubicBezTo>
                  <a:cubicBezTo>
                    <a:pt x="108" y="175"/>
                    <a:pt x="106" y="178"/>
                    <a:pt x="102"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14">
              <a:extLst>
                <a:ext uri="{FF2B5EF4-FFF2-40B4-BE49-F238E27FC236}">
                  <a16:creationId xmlns:a16="http://schemas.microsoft.com/office/drawing/2014/main" id="{208911E3-C670-4D51-9A33-6F6B546AF503}"/>
                </a:ext>
              </a:extLst>
            </p:cNvPr>
            <p:cNvSpPr>
              <a:spLocks/>
            </p:cNvSpPr>
            <p:nvPr/>
          </p:nvSpPr>
          <p:spPr bwMode="auto">
            <a:xfrm>
              <a:off x="670" y="3153"/>
              <a:ext cx="81" cy="219"/>
            </a:xfrm>
            <a:custGeom>
              <a:avLst/>
              <a:gdLst>
                <a:gd name="T0" fmla="*/ 48 w 55"/>
                <a:gd name="T1" fmla="*/ 151 h 151"/>
                <a:gd name="T2" fmla="*/ 43 w 55"/>
                <a:gd name="T3" fmla="*/ 147 h 151"/>
                <a:gd name="T4" fmla="*/ 12 w 55"/>
                <a:gd name="T5" fmla="*/ 57 h 151"/>
                <a:gd name="T6" fmla="*/ 12 w 55"/>
                <a:gd name="T7" fmla="*/ 56 h 151"/>
                <a:gd name="T8" fmla="*/ 0 w 55"/>
                <a:gd name="T9" fmla="*/ 8 h 151"/>
                <a:gd name="T10" fmla="*/ 5 w 55"/>
                <a:gd name="T11" fmla="*/ 1 h 151"/>
                <a:gd name="T12" fmla="*/ 12 w 55"/>
                <a:gd name="T13" fmla="*/ 5 h 151"/>
                <a:gd name="T14" fmla="*/ 24 w 55"/>
                <a:gd name="T15" fmla="*/ 53 h 151"/>
                <a:gd name="T16" fmla="*/ 54 w 55"/>
                <a:gd name="T17" fmla="*/ 143 h 151"/>
                <a:gd name="T18" fmla="*/ 50 w 55"/>
                <a:gd name="T19" fmla="*/ 150 h 151"/>
                <a:gd name="T20" fmla="*/ 48 w 55"/>
                <a:gd name="T2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51">
                  <a:moveTo>
                    <a:pt x="48" y="151"/>
                  </a:moveTo>
                  <a:cubicBezTo>
                    <a:pt x="46" y="151"/>
                    <a:pt x="43" y="149"/>
                    <a:pt x="43" y="147"/>
                  </a:cubicBezTo>
                  <a:cubicBezTo>
                    <a:pt x="12" y="57"/>
                    <a:pt x="12" y="57"/>
                    <a:pt x="12" y="57"/>
                  </a:cubicBezTo>
                  <a:cubicBezTo>
                    <a:pt x="12" y="56"/>
                    <a:pt x="12" y="56"/>
                    <a:pt x="12" y="56"/>
                  </a:cubicBezTo>
                  <a:cubicBezTo>
                    <a:pt x="0" y="8"/>
                    <a:pt x="0" y="8"/>
                    <a:pt x="0" y="8"/>
                  </a:cubicBezTo>
                  <a:cubicBezTo>
                    <a:pt x="0" y="5"/>
                    <a:pt x="2" y="2"/>
                    <a:pt x="5" y="1"/>
                  </a:cubicBezTo>
                  <a:cubicBezTo>
                    <a:pt x="8" y="0"/>
                    <a:pt x="11" y="2"/>
                    <a:pt x="12" y="5"/>
                  </a:cubicBezTo>
                  <a:cubicBezTo>
                    <a:pt x="24" y="53"/>
                    <a:pt x="24" y="53"/>
                    <a:pt x="24" y="53"/>
                  </a:cubicBezTo>
                  <a:cubicBezTo>
                    <a:pt x="54" y="143"/>
                    <a:pt x="54" y="143"/>
                    <a:pt x="54" y="143"/>
                  </a:cubicBezTo>
                  <a:cubicBezTo>
                    <a:pt x="55" y="146"/>
                    <a:pt x="53" y="149"/>
                    <a:pt x="50" y="150"/>
                  </a:cubicBezTo>
                  <a:cubicBezTo>
                    <a:pt x="50" y="151"/>
                    <a:pt x="49" y="151"/>
                    <a:pt x="48"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15">
              <a:extLst>
                <a:ext uri="{FF2B5EF4-FFF2-40B4-BE49-F238E27FC236}">
                  <a16:creationId xmlns:a16="http://schemas.microsoft.com/office/drawing/2014/main" id="{14383F79-7B2C-49F4-8067-1A4D5004F6A6}"/>
                </a:ext>
              </a:extLst>
            </p:cNvPr>
            <p:cNvSpPr>
              <a:spLocks/>
            </p:cNvSpPr>
            <p:nvPr/>
          </p:nvSpPr>
          <p:spPr bwMode="auto">
            <a:xfrm>
              <a:off x="732" y="3153"/>
              <a:ext cx="82" cy="219"/>
            </a:xfrm>
            <a:custGeom>
              <a:avLst/>
              <a:gdLst>
                <a:gd name="T0" fmla="*/ 7 w 55"/>
                <a:gd name="T1" fmla="*/ 151 h 151"/>
                <a:gd name="T2" fmla="*/ 5 w 55"/>
                <a:gd name="T3" fmla="*/ 150 h 151"/>
                <a:gd name="T4" fmla="*/ 1 w 55"/>
                <a:gd name="T5" fmla="*/ 143 h 151"/>
                <a:gd name="T6" fmla="*/ 30 w 55"/>
                <a:gd name="T7" fmla="*/ 53 h 151"/>
                <a:gd name="T8" fmla="*/ 42 w 55"/>
                <a:gd name="T9" fmla="*/ 5 h 151"/>
                <a:gd name="T10" fmla="*/ 50 w 55"/>
                <a:gd name="T11" fmla="*/ 1 h 151"/>
                <a:gd name="T12" fmla="*/ 54 w 55"/>
                <a:gd name="T13" fmla="*/ 8 h 151"/>
                <a:gd name="T14" fmla="*/ 42 w 55"/>
                <a:gd name="T15" fmla="*/ 56 h 151"/>
                <a:gd name="T16" fmla="*/ 42 w 55"/>
                <a:gd name="T17" fmla="*/ 57 h 151"/>
                <a:gd name="T18" fmla="*/ 12 w 55"/>
                <a:gd name="T19" fmla="*/ 147 h 151"/>
                <a:gd name="T20" fmla="*/ 7 w 55"/>
                <a:gd name="T2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51">
                  <a:moveTo>
                    <a:pt x="7" y="151"/>
                  </a:moveTo>
                  <a:cubicBezTo>
                    <a:pt x="6" y="151"/>
                    <a:pt x="5" y="151"/>
                    <a:pt x="5" y="150"/>
                  </a:cubicBezTo>
                  <a:cubicBezTo>
                    <a:pt x="2" y="149"/>
                    <a:pt x="0" y="146"/>
                    <a:pt x="1" y="143"/>
                  </a:cubicBezTo>
                  <a:cubicBezTo>
                    <a:pt x="30" y="53"/>
                    <a:pt x="30" y="53"/>
                    <a:pt x="30" y="53"/>
                  </a:cubicBezTo>
                  <a:cubicBezTo>
                    <a:pt x="42" y="5"/>
                    <a:pt x="42" y="5"/>
                    <a:pt x="42" y="5"/>
                  </a:cubicBezTo>
                  <a:cubicBezTo>
                    <a:pt x="43" y="2"/>
                    <a:pt x="46" y="0"/>
                    <a:pt x="50" y="1"/>
                  </a:cubicBezTo>
                  <a:cubicBezTo>
                    <a:pt x="53" y="2"/>
                    <a:pt x="55" y="5"/>
                    <a:pt x="54" y="8"/>
                  </a:cubicBezTo>
                  <a:cubicBezTo>
                    <a:pt x="42" y="56"/>
                    <a:pt x="42" y="56"/>
                    <a:pt x="42" y="56"/>
                  </a:cubicBezTo>
                  <a:cubicBezTo>
                    <a:pt x="42" y="56"/>
                    <a:pt x="42" y="56"/>
                    <a:pt x="42" y="57"/>
                  </a:cubicBezTo>
                  <a:cubicBezTo>
                    <a:pt x="12" y="147"/>
                    <a:pt x="12" y="147"/>
                    <a:pt x="12" y="147"/>
                  </a:cubicBezTo>
                  <a:cubicBezTo>
                    <a:pt x="12" y="149"/>
                    <a:pt x="9" y="151"/>
                    <a:pt x="7"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9" name="Graphic 68">
            <a:extLst>
              <a:ext uri="{FF2B5EF4-FFF2-40B4-BE49-F238E27FC236}">
                <a16:creationId xmlns:a16="http://schemas.microsoft.com/office/drawing/2014/main" id="{97E73666-9288-4601-8BFE-39E4A8DB71E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32613" y="4457544"/>
            <a:ext cx="766213" cy="766213"/>
          </a:xfrm>
          <a:prstGeom prst="rect">
            <a:avLst/>
          </a:prstGeom>
        </p:spPr>
      </p:pic>
    </p:spTree>
    <p:extLst>
      <p:ext uri="{BB962C8B-B14F-4D97-AF65-F5344CB8AC3E}">
        <p14:creationId xmlns:p14="http://schemas.microsoft.com/office/powerpoint/2010/main" val="16298463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5731DE-4B07-4D91-82A8-AE1F782DD858}"/>
              </a:ext>
            </a:extLst>
          </p:cNvPr>
          <p:cNvPicPr>
            <a:picLocks noChangeAspect="1"/>
          </p:cNvPicPr>
          <p:nvPr/>
        </p:nvPicPr>
        <p:blipFill rotWithShape="1">
          <a:blip r:embed="rId5">
            <a:extLst>
              <a:ext uri="{28A0092B-C50C-407E-A947-70E740481C1C}">
                <a14:useLocalDpi xmlns:a14="http://schemas.microsoft.com/office/drawing/2010/main"/>
              </a:ext>
            </a:extLst>
          </a:blip>
          <a:srcRect l="794" t="-3578" r="9536"/>
          <a:stretch/>
        </p:blipFill>
        <p:spPr>
          <a:xfrm>
            <a:off x="-1" y="0"/>
            <a:ext cx="16255999" cy="9144000"/>
          </a:xfrm>
          <a:prstGeom prst="rect">
            <a:avLst/>
          </a:prstGeom>
        </p:spPr>
      </p:pic>
      <p:sp>
        <p:nvSpPr>
          <p:cNvPr id="42" name="Rectangle 41">
            <a:extLst>
              <a:ext uri="{FF2B5EF4-FFF2-40B4-BE49-F238E27FC236}">
                <a16:creationId xmlns:a16="http://schemas.microsoft.com/office/drawing/2014/main" id="{7A7B59F4-798A-437B-BE48-6F70FC507F47}"/>
              </a:ext>
            </a:extLst>
          </p:cNvPr>
          <p:cNvSpPr/>
          <p:nvPr/>
        </p:nvSpPr>
        <p:spPr>
          <a:xfrm>
            <a:off x="0" y="27296"/>
            <a:ext cx="16256000" cy="9144000"/>
          </a:xfrm>
          <a:prstGeom prst="rect">
            <a:avLst/>
          </a:prstGeom>
          <a:solidFill>
            <a:schemeClr val="tx2">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ate Placeholder 3">
            <a:extLst>
              <a:ext uri="{FF2B5EF4-FFF2-40B4-BE49-F238E27FC236}">
                <a16:creationId xmlns:a16="http://schemas.microsoft.com/office/drawing/2014/main" id="{10AF1A19-48D6-4334-A1E0-0AD57F302990}"/>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44" name="TextBox 43">
            <a:extLst>
              <a:ext uri="{FF2B5EF4-FFF2-40B4-BE49-F238E27FC236}">
                <a16:creationId xmlns:a16="http://schemas.microsoft.com/office/drawing/2014/main" id="{8A5BF57D-5463-4B8A-9B3E-D37D84F7220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15</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45" name="Picture 44">
            <a:extLst>
              <a:ext uri="{FF2B5EF4-FFF2-40B4-BE49-F238E27FC236}">
                <a16:creationId xmlns:a16="http://schemas.microsoft.com/office/drawing/2014/main" id="{F1B7F5A4-0440-47A0-8282-B89BA5D67750}"/>
              </a:ext>
            </a:extLst>
          </p:cNvPr>
          <p:cNvPicPr>
            <a:picLocks noChangeAspect="1"/>
          </p:cNvPicPr>
          <p:nvPr/>
        </p:nvPicPr>
        <p:blipFill>
          <a:blip r:embed="rId6"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7" name="Object 6" hidden="1">
            <a:extLst>
              <a:ext uri="{FF2B5EF4-FFF2-40B4-BE49-F238E27FC236}">
                <a16:creationId xmlns:a16="http://schemas.microsoft.com/office/drawing/2014/main" id="{1E19F948-C6DA-424F-9998-3A0FF1DB4E8F}"/>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68609" name="think-cell Slide" r:id="rId7" imgW="270" imgH="270" progId="TCLayout.ActiveDocument.1">
                  <p:embed/>
                </p:oleObj>
              </mc:Choice>
              <mc:Fallback>
                <p:oleObj name="think-cell Slide" r:id="rId7" imgW="270" imgH="270" progId="TCLayout.ActiveDocument.1">
                  <p:embed/>
                  <p:pic>
                    <p:nvPicPr>
                      <p:cNvPr id="7" name="Object 6" hidden="1">
                        <a:extLst>
                          <a:ext uri="{FF2B5EF4-FFF2-40B4-BE49-F238E27FC236}">
                            <a16:creationId xmlns:a16="http://schemas.microsoft.com/office/drawing/2014/main" id="{1E19F948-C6DA-424F-9998-3A0FF1DB4E8F}"/>
                          </a:ext>
                        </a:extLst>
                      </p:cNvPr>
                      <p:cNvPicPr/>
                      <p:nvPr/>
                    </p:nvPicPr>
                    <p:blipFill>
                      <a:blip r:embed="rId8"/>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2DAC114-0A0B-483A-8D1B-6CD091574491}"/>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F5998CAC-26D2-4AC1-940C-67AFC039E726}"/>
              </a:ext>
            </a:extLst>
          </p:cNvPr>
          <p:cNvSpPr>
            <a:spLocks noGrp="1"/>
          </p:cNvSpPr>
          <p:nvPr>
            <p:ph type="title"/>
          </p:nvPr>
        </p:nvSpPr>
        <p:spPr/>
        <p:txBody>
          <a:bodyPr/>
          <a:lstStyle/>
          <a:p>
            <a:r>
              <a:rPr lang="en-GB" dirty="0">
                <a:solidFill>
                  <a:schemeClr val="bg1"/>
                </a:solidFill>
                <a:effectLst/>
              </a:rPr>
              <a:t>In summary</a:t>
            </a:r>
            <a:endParaRPr lang="en-US" dirty="0">
              <a:solidFill>
                <a:schemeClr val="bg1"/>
              </a:solidFill>
              <a:effectLst/>
            </a:endParaRPr>
          </a:p>
        </p:txBody>
      </p:sp>
      <p:sp>
        <p:nvSpPr>
          <p:cNvPr id="17" name="Title 4">
            <a:extLst>
              <a:ext uri="{FF2B5EF4-FFF2-40B4-BE49-F238E27FC236}">
                <a16:creationId xmlns:a16="http://schemas.microsoft.com/office/drawing/2014/main" id="{0282E0CB-5A29-4044-AE92-E75AD73EA0D6}"/>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sp>
        <p:nvSpPr>
          <p:cNvPr id="19" name="Footer Placeholder 4">
            <a:extLst>
              <a:ext uri="{FF2B5EF4-FFF2-40B4-BE49-F238E27FC236}">
                <a16:creationId xmlns:a16="http://schemas.microsoft.com/office/drawing/2014/main" id="{AA8DFA10-B17E-4CB7-9DD4-5C58AAE62B1C}"/>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cxnSp>
        <p:nvCxnSpPr>
          <p:cNvPr id="39" name="Straight Connector 38">
            <a:extLst>
              <a:ext uri="{FF2B5EF4-FFF2-40B4-BE49-F238E27FC236}">
                <a16:creationId xmlns:a16="http://schemas.microsoft.com/office/drawing/2014/main" id="{99CE5E05-AE47-4916-BC77-C89410AFAFD6}"/>
              </a:ext>
            </a:extLst>
          </p:cNvPr>
          <p:cNvCxnSpPr/>
          <p:nvPr/>
        </p:nvCxnSpPr>
        <p:spPr>
          <a:xfrm>
            <a:off x="0" y="4229100"/>
            <a:ext cx="16256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C41CA81D-5E76-4059-BF5F-DB257A5F3BBD}"/>
              </a:ext>
            </a:extLst>
          </p:cNvPr>
          <p:cNvGrpSpPr/>
          <p:nvPr/>
        </p:nvGrpSpPr>
        <p:grpSpPr>
          <a:xfrm>
            <a:off x="4396186" y="3614738"/>
            <a:ext cx="7463629" cy="1300162"/>
            <a:chOff x="3929063" y="3614738"/>
            <a:chExt cx="7463629" cy="1300162"/>
          </a:xfrm>
          <a:solidFill>
            <a:schemeClr val="accent1"/>
          </a:solidFill>
        </p:grpSpPr>
        <p:sp>
          <p:nvSpPr>
            <p:cNvPr id="40" name="Rectangle: Rounded Corners 39">
              <a:extLst>
                <a:ext uri="{FF2B5EF4-FFF2-40B4-BE49-F238E27FC236}">
                  <a16:creationId xmlns:a16="http://schemas.microsoft.com/office/drawing/2014/main" id="{6E133DB0-5E8F-4F01-9F7F-BFD5F8D5DD06}"/>
                </a:ext>
              </a:extLst>
            </p:cNvPr>
            <p:cNvSpPr/>
            <p:nvPr/>
          </p:nvSpPr>
          <p:spPr>
            <a:xfrm>
              <a:off x="3929063" y="3614738"/>
              <a:ext cx="1300162" cy="1300162"/>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B98440FB-EDBF-4FC4-AF9E-995A66B401DF}"/>
                </a:ext>
              </a:extLst>
            </p:cNvPr>
            <p:cNvSpPr/>
            <p:nvPr/>
          </p:nvSpPr>
          <p:spPr>
            <a:xfrm>
              <a:off x="10092530" y="3614738"/>
              <a:ext cx="1300162" cy="1300162"/>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78858234-166B-4593-A7C1-2608936524D8}"/>
              </a:ext>
            </a:extLst>
          </p:cNvPr>
          <p:cNvSpPr/>
          <p:nvPr/>
        </p:nvSpPr>
        <p:spPr>
          <a:xfrm>
            <a:off x="2534453" y="5167470"/>
            <a:ext cx="5023627" cy="1384995"/>
          </a:xfrm>
          <a:prstGeom prst="rect">
            <a:avLst/>
          </a:prstGeom>
        </p:spPr>
        <p:txBody>
          <a:bodyPr wrap="square">
            <a:spAutoFit/>
          </a:bodyPr>
          <a:lstStyle/>
          <a:p>
            <a:pPr lvl="0" algn="ctr">
              <a:spcAft>
                <a:spcPts val="800"/>
              </a:spcAft>
            </a:pPr>
            <a:r>
              <a:rPr lang="en-GB" sz="2800" dirty="0">
                <a:solidFill>
                  <a:schemeClr val="bg1"/>
                </a:solidFill>
                <a:latin typeface="+mj-lt"/>
                <a:ea typeface="Calibri" panose="020F0502020204030204" pitchFamily="34" charset="0"/>
                <a:cs typeface="Times New Roman" panose="02020603050405020304" pitchFamily="18" charset="0"/>
              </a:rPr>
              <a:t>Thank you for the tremendous efforts that you are taking to keep each other safe</a:t>
            </a:r>
            <a:endParaRPr lang="en-US" sz="2800" dirty="0">
              <a:solidFill>
                <a:schemeClr val="bg1"/>
              </a:solidFill>
              <a:latin typeface="+mj-lt"/>
              <a:ea typeface="Calibri" panose="020F0502020204030204" pitchFamily="34" charset="0"/>
              <a:cs typeface="Times New Roman" panose="02020603050405020304" pitchFamily="18" charset="0"/>
            </a:endParaRPr>
          </a:p>
        </p:txBody>
      </p:sp>
      <p:sp>
        <p:nvSpPr>
          <p:cNvPr id="55" name="Rectangle 54">
            <a:extLst>
              <a:ext uri="{FF2B5EF4-FFF2-40B4-BE49-F238E27FC236}">
                <a16:creationId xmlns:a16="http://schemas.microsoft.com/office/drawing/2014/main" id="{AEDC76ED-E09B-49D1-BCC2-B61BDDFBC959}"/>
              </a:ext>
            </a:extLst>
          </p:cNvPr>
          <p:cNvSpPr/>
          <p:nvPr/>
        </p:nvSpPr>
        <p:spPr>
          <a:xfrm>
            <a:off x="8697922" y="5167470"/>
            <a:ext cx="5023627" cy="1815882"/>
          </a:xfrm>
          <a:prstGeom prst="rect">
            <a:avLst/>
          </a:prstGeom>
        </p:spPr>
        <p:txBody>
          <a:bodyPr wrap="square">
            <a:spAutoFit/>
          </a:bodyPr>
          <a:lstStyle/>
          <a:p>
            <a:pPr lvl="0" algn="ctr"/>
            <a:r>
              <a:rPr lang="en-GB" sz="2800" dirty="0">
                <a:solidFill>
                  <a:schemeClr val="bg1"/>
                </a:solidFill>
              </a:rPr>
              <a:t>We are setting up a </a:t>
            </a:r>
            <a:r>
              <a:rPr lang="en-GB" sz="2800">
                <a:solidFill>
                  <a:schemeClr val="bg1"/>
                </a:solidFill>
              </a:rPr>
              <a:t>business that </a:t>
            </a:r>
            <a:r>
              <a:rPr lang="en-GB" sz="2800" dirty="0">
                <a:solidFill>
                  <a:schemeClr val="bg1"/>
                </a:solidFill>
              </a:rPr>
              <a:t>is fit for purpose and ready to take on the challenges in FY21</a:t>
            </a:r>
            <a:endParaRPr lang="en-US" sz="2800" dirty="0">
              <a:solidFill>
                <a:schemeClr val="bg1"/>
              </a:solidFill>
            </a:endParaRPr>
          </a:p>
        </p:txBody>
      </p:sp>
      <p:grpSp>
        <p:nvGrpSpPr>
          <p:cNvPr id="56" name="Group 11">
            <a:extLst>
              <a:ext uri="{FF2B5EF4-FFF2-40B4-BE49-F238E27FC236}">
                <a16:creationId xmlns:a16="http://schemas.microsoft.com/office/drawing/2014/main" id="{9C55E832-696B-483B-9EF3-F7A18371FD46}"/>
              </a:ext>
            </a:extLst>
          </p:cNvPr>
          <p:cNvGrpSpPr>
            <a:grpSpLocks noChangeAspect="1"/>
          </p:cNvGrpSpPr>
          <p:nvPr/>
        </p:nvGrpSpPr>
        <p:grpSpPr bwMode="auto">
          <a:xfrm>
            <a:off x="4744154" y="3950471"/>
            <a:ext cx="615746" cy="628695"/>
            <a:chOff x="1356" y="427"/>
            <a:chExt cx="428" cy="437"/>
          </a:xfrm>
          <a:solidFill>
            <a:schemeClr val="bg1"/>
          </a:solidFill>
        </p:grpSpPr>
        <p:sp>
          <p:nvSpPr>
            <p:cNvPr id="57" name="Freeform 12">
              <a:extLst>
                <a:ext uri="{FF2B5EF4-FFF2-40B4-BE49-F238E27FC236}">
                  <a16:creationId xmlns:a16="http://schemas.microsoft.com/office/drawing/2014/main" id="{AF3E172C-5B7C-46FF-8E63-5026016614C1}"/>
                </a:ext>
              </a:extLst>
            </p:cNvPr>
            <p:cNvSpPr>
              <a:spLocks noEditPoints="1"/>
            </p:cNvSpPr>
            <p:nvPr/>
          </p:nvSpPr>
          <p:spPr bwMode="auto">
            <a:xfrm>
              <a:off x="1510" y="587"/>
              <a:ext cx="139" cy="129"/>
            </a:xfrm>
            <a:custGeom>
              <a:avLst/>
              <a:gdLst>
                <a:gd name="T0" fmla="*/ 47 w 94"/>
                <a:gd name="T1" fmla="*/ 87 h 87"/>
                <a:gd name="T2" fmla="*/ 45 w 94"/>
                <a:gd name="T3" fmla="*/ 86 h 87"/>
                <a:gd name="T4" fmla="*/ 0 w 94"/>
                <a:gd name="T5" fmla="*/ 35 h 87"/>
                <a:gd name="T6" fmla="*/ 22 w 94"/>
                <a:gd name="T7" fmla="*/ 3 h 87"/>
                <a:gd name="T8" fmla="*/ 47 w 94"/>
                <a:gd name="T9" fmla="*/ 7 h 87"/>
                <a:gd name="T10" fmla="*/ 73 w 94"/>
                <a:gd name="T11" fmla="*/ 3 h 87"/>
                <a:gd name="T12" fmla="*/ 94 w 94"/>
                <a:gd name="T13" fmla="*/ 35 h 87"/>
                <a:gd name="T14" fmla="*/ 50 w 94"/>
                <a:gd name="T15" fmla="*/ 86 h 87"/>
                <a:gd name="T16" fmla="*/ 47 w 94"/>
                <a:gd name="T17" fmla="*/ 87 h 87"/>
                <a:gd name="T18" fmla="*/ 30 w 94"/>
                <a:gd name="T19" fmla="*/ 14 h 87"/>
                <a:gd name="T20" fmla="*/ 26 w 94"/>
                <a:gd name="T21" fmla="*/ 14 h 87"/>
                <a:gd name="T22" fmla="*/ 12 w 94"/>
                <a:gd name="T23" fmla="*/ 35 h 87"/>
                <a:gd name="T24" fmla="*/ 47 w 94"/>
                <a:gd name="T25" fmla="*/ 74 h 87"/>
                <a:gd name="T26" fmla="*/ 82 w 94"/>
                <a:gd name="T27" fmla="*/ 35 h 87"/>
                <a:gd name="T28" fmla="*/ 69 w 94"/>
                <a:gd name="T29" fmla="*/ 14 h 87"/>
                <a:gd name="T30" fmla="*/ 52 w 94"/>
                <a:gd name="T31" fmla="*/ 20 h 87"/>
                <a:gd name="T32" fmla="*/ 47 w 94"/>
                <a:gd name="T33" fmla="*/ 22 h 87"/>
                <a:gd name="T34" fmla="*/ 47 w 94"/>
                <a:gd name="T35" fmla="*/ 22 h 87"/>
                <a:gd name="T36" fmla="*/ 42 w 94"/>
                <a:gd name="T37" fmla="*/ 20 h 87"/>
                <a:gd name="T38" fmla="*/ 30 w 94"/>
                <a:gd name="T39"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87">
                  <a:moveTo>
                    <a:pt x="47" y="87"/>
                  </a:moveTo>
                  <a:cubicBezTo>
                    <a:pt x="46" y="87"/>
                    <a:pt x="46" y="87"/>
                    <a:pt x="45" y="86"/>
                  </a:cubicBezTo>
                  <a:cubicBezTo>
                    <a:pt x="43" y="85"/>
                    <a:pt x="1" y="64"/>
                    <a:pt x="0" y="35"/>
                  </a:cubicBezTo>
                  <a:cubicBezTo>
                    <a:pt x="0" y="16"/>
                    <a:pt x="12" y="6"/>
                    <a:pt x="22" y="3"/>
                  </a:cubicBezTo>
                  <a:cubicBezTo>
                    <a:pt x="31" y="0"/>
                    <a:pt x="41" y="2"/>
                    <a:pt x="47" y="7"/>
                  </a:cubicBezTo>
                  <a:cubicBezTo>
                    <a:pt x="54" y="2"/>
                    <a:pt x="63" y="0"/>
                    <a:pt x="73" y="3"/>
                  </a:cubicBezTo>
                  <a:cubicBezTo>
                    <a:pt x="83" y="6"/>
                    <a:pt x="94" y="16"/>
                    <a:pt x="94" y="35"/>
                  </a:cubicBezTo>
                  <a:cubicBezTo>
                    <a:pt x="94" y="64"/>
                    <a:pt x="52" y="85"/>
                    <a:pt x="50" y="86"/>
                  </a:cubicBezTo>
                  <a:cubicBezTo>
                    <a:pt x="49" y="87"/>
                    <a:pt x="48" y="87"/>
                    <a:pt x="47" y="87"/>
                  </a:cubicBezTo>
                  <a:close/>
                  <a:moveTo>
                    <a:pt x="30" y="14"/>
                  </a:moveTo>
                  <a:cubicBezTo>
                    <a:pt x="29" y="14"/>
                    <a:pt x="27" y="14"/>
                    <a:pt x="26" y="14"/>
                  </a:cubicBezTo>
                  <a:cubicBezTo>
                    <a:pt x="17" y="17"/>
                    <a:pt x="12" y="24"/>
                    <a:pt x="12" y="35"/>
                  </a:cubicBezTo>
                  <a:cubicBezTo>
                    <a:pt x="13" y="52"/>
                    <a:pt x="36" y="68"/>
                    <a:pt x="47" y="74"/>
                  </a:cubicBezTo>
                  <a:cubicBezTo>
                    <a:pt x="59" y="68"/>
                    <a:pt x="82" y="52"/>
                    <a:pt x="82" y="35"/>
                  </a:cubicBezTo>
                  <a:cubicBezTo>
                    <a:pt x="82" y="24"/>
                    <a:pt x="78" y="17"/>
                    <a:pt x="69" y="14"/>
                  </a:cubicBezTo>
                  <a:cubicBezTo>
                    <a:pt x="62" y="12"/>
                    <a:pt x="56" y="14"/>
                    <a:pt x="52" y="20"/>
                  </a:cubicBezTo>
                  <a:cubicBezTo>
                    <a:pt x="51" y="21"/>
                    <a:pt x="49" y="22"/>
                    <a:pt x="47" y="22"/>
                  </a:cubicBezTo>
                  <a:cubicBezTo>
                    <a:pt x="47" y="22"/>
                    <a:pt x="47" y="22"/>
                    <a:pt x="47" y="22"/>
                  </a:cubicBezTo>
                  <a:cubicBezTo>
                    <a:pt x="45" y="22"/>
                    <a:pt x="43" y="21"/>
                    <a:pt x="42" y="20"/>
                  </a:cubicBezTo>
                  <a:cubicBezTo>
                    <a:pt x="40" y="16"/>
                    <a:pt x="35" y="14"/>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Freeform 13">
              <a:extLst>
                <a:ext uri="{FF2B5EF4-FFF2-40B4-BE49-F238E27FC236}">
                  <a16:creationId xmlns:a16="http://schemas.microsoft.com/office/drawing/2014/main" id="{0C9E9505-F22E-4291-88D9-D7F51639716B}"/>
                </a:ext>
              </a:extLst>
            </p:cNvPr>
            <p:cNvSpPr>
              <a:spLocks noEditPoints="1"/>
            </p:cNvSpPr>
            <p:nvPr/>
          </p:nvSpPr>
          <p:spPr bwMode="auto">
            <a:xfrm>
              <a:off x="1356" y="704"/>
              <a:ext cx="89" cy="142"/>
            </a:xfrm>
            <a:custGeom>
              <a:avLst/>
              <a:gdLst>
                <a:gd name="T0" fmla="*/ 54 w 60"/>
                <a:gd name="T1" fmla="*/ 96 h 96"/>
                <a:gd name="T2" fmla="*/ 6 w 60"/>
                <a:gd name="T3" fmla="*/ 96 h 96"/>
                <a:gd name="T4" fmla="*/ 0 w 60"/>
                <a:gd name="T5" fmla="*/ 90 h 96"/>
                <a:gd name="T6" fmla="*/ 0 w 60"/>
                <a:gd name="T7" fmla="*/ 6 h 96"/>
                <a:gd name="T8" fmla="*/ 6 w 60"/>
                <a:gd name="T9" fmla="*/ 0 h 96"/>
                <a:gd name="T10" fmla="*/ 54 w 60"/>
                <a:gd name="T11" fmla="*/ 0 h 96"/>
                <a:gd name="T12" fmla="*/ 60 w 60"/>
                <a:gd name="T13" fmla="*/ 6 h 96"/>
                <a:gd name="T14" fmla="*/ 60 w 60"/>
                <a:gd name="T15" fmla="*/ 90 h 96"/>
                <a:gd name="T16" fmla="*/ 54 w 60"/>
                <a:gd name="T17" fmla="*/ 96 h 96"/>
                <a:gd name="T18" fmla="*/ 12 w 60"/>
                <a:gd name="T19" fmla="*/ 84 h 96"/>
                <a:gd name="T20" fmla="*/ 48 w 60"/>
                <a:gd name="T21" fmla="*/ 84 h 96"/>
                <a:gd name="T22" fmla="*/ 48 w 60"/>
                <a:gd name="T23" fmla="*/ 12 h 96"/>
                <a:gd name="T24" fmla="*/ 12 w 60"/>
                <a:gd name="T25" fmla="*/ 12 h 96"/>
                <a:gd name="T26" fmla="*/ 12 w 60"/>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96">
                  <a:moveTo>
                    <a:pt x="54" y="96"/>
                  </a:moveTo>
                  <a:cubicBezTo>
                    <a:pt x="6" y="96"/>
                    <a:pt x="6" y="96"/>
                    <a:pt x="6" y="96"/>
                  </a:cubicBezTo>
                  <a:cubicBezTo>
                    <a:pt x="3" y="96"/>
                    <a:pt x="0" y="94"/>
                    <a:pt x="0" y="90"/>
                  </a:cubicBezTo>
                  <a:cubicBezTo>
                    <a:pt x="0" y="6"/>
                    <a:pt x="0" y="6"/>
                    <a:pt x="0" y="6"/>
                  </a:cubicBezTo>
                  <a:cubicBezTo>
                    <a:pt x="0" y="3"/>
                    <a:pt x="3" y="0"/>
                    <a:pt x="6" y="0"/>
                  </a:cubicBezTo>
                  <a:cubicBezTo>
                    <a:pt x="54" y="0"/>
                    <a:pt x="54" y="0"/>
                    <a:pt x="54" y="0"/>
                  </a:cubicBezTo>
                  <a:cubicBezTo>
                    <a:pt x="58" y="0"/>
                    <a:pt x="60" y="3"/>
                    <a:pt x="60" y="6"/>
                  </a:cubicBezTo>
                  <a:cubicBezTo>
                    <a:pt x="60" y="90"/>
                    <a:pt x="60" y="90"/>
                    <a:pt x="60" y="90"/>
                  </a:cubicBezTo>
                  <a:cubicBezTo>
                    <a:pt x="60" y="94"/>
                    <a:pt x="58" y="96"/>
                    <a:pt x="54" y="96"/>
                  </a:cubicBezTo>
                  <a:close/>
                  <a:moveTo>
                    <a:pt x="12" y="84"/>
                  </a:moveTo>
                  <a:cubicBezTo>
                    <a:pt x="48" y="84"/>
                    <a:pt x="48" y="84"/>
                    <a:pt x="48" y="84"/>
                  </a:cubicBezTo>
                  <a:cubicBezTo>
                    <a:pt x="48" y="12"/>
                    <a:pt x="48" y="12"/>
                    <a:pt x="48"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Freeform 14">
              <a:extLst>
                <a:ext uri="{FF2B5EF4-FFF2-40B4-BE49-F238E27FC236}">
                  <a16:creationId xmlns:a16="http://schemas.microsoft.com/office/drawing/2014/main" id="{9FCEDADF-A7E6-49B6-B923-95197E52366B}"/>
                </a:ext>
              </a:extLst>
            </p:cNvPr>
            <p:cNvSpPr>
              <a:spLocks/>
            </p:cNvSpPr>
            <p:nvPr/>
          </p:nvSpPr>
          <p:spPr bwMode="auto">
            <a:xfrm>
              <a:off x="1427" y="735"/>
              <a:ext cx="357" cy="129"/>
            </a:xfrm>
            <a:custGeom>
              <a:avLst/>
              <a:gdLst>
                <a:gd name="T0" fmla="*/ 105 w 241"/>
                <a:gd name="T1" fmla="*/ 87 h 87"/>
                <a:gd name="T2" fmla="*/ 40 w 241"/>
                <a:gd name="T3" fmla="*/ 70 h 87"/>
                <a:gd name="T4" fmla="*/ 5 w 241"/>
                <a:gd name="T5" fmla="*/ 58 h 87"/>
                <a:gd name="T6" fmla="*/ 1 w 241"/>
                <a:gd name="T7" fmla="*/ 50 h 87"/>
                <a:gd name="T8" fmla="*/ 8 w 241"/>
                <a:gd name="T9" fmla="*/ 46 h 87"/>
                <a:gd name="T10" fmla="*/ 43 w 241"/>
                <a:gd name="T11" fmla="*/ 58 h 87"/>
                <a:gd name="T12" fmla="*/ 173 w 241"/>
                <a:gd name="T13" fmla="*/ 48 h 87"/>
                <a:gd name="T14" fmla="*/ 224 w 241"/>
                <a:gd name="T15" fmla="*/ 21 h 87"/>
                <a:gd name="T16" fmla="*/ 200 w 241"/>
                <a:gd name="T17" fmla="*/ 16 h 87"/>
                <a:gd name="T18" fmla="*/ 147 w 241"/>
                <a:gd name="T19" fmla="*/ 34 h 87"/>
                <a:gd name="T20" fmla="*/ 140 w 241"/>
                <a:gd name="T21" fmla="*/ 30 h 87"/>
                <a:gd name="T22" fmla="*/ 143 w 241"/>
                <a:gd name="T23" fmla="*/ 22 h 87"/>
                <a:gd name="T24" fmla="*/ 197 w 241"/>
                <a:gd name="T25" fmla="*/ 4 h 87"/>
                <a:gd name="T26" fmla="*/ 239 w 241"/>
                <a:gd name="T27" fmla="*/ 18 h 87"/>
                <a:gd name="T28" fmla="*/ 240 w 241"/>
                <a:gd name="T29" fmla="*/ 23 h 87"/>
                <a:gd name="T30" fmla="*/ 237 w 241"/>
                <a:gd name="T31" fmla="*/ 28 h 87"/>
                <a:gd name="T32" fmla="*/ 178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1" y="81"/>
                    <a:pt x="40" y="70"/>
                  </a:cubicBezTo>
                  <a:cubicBezTo>
                    <a:pt x="29" y="66"/>
                    <a:pt x="18" y="62"/>
                    <a:pt x="5" y="58"/>
                  </a:cubicBezTo>
                  <a:cubicBezTo>
                    <a:pt x="1" y="57"/>
                    <a:pt x="0" y="53"/>
                    <a:pt x="1" y="50"/>
                  </a:cubicBezTo>
                  <a:cubicBezTo>
                    <a:pt x="2" y="47"/>
                    <a:pt x="5" y="45"/>
                    <a:pt x="8" y="46"/>
                  </a:cubicBezTo>
                  <a:cubicBezTo>
                    <a:pt x="22" y="51"/>
                    <a:pt x="33" y="55"/>
                    <a:pt x="43" y="58"/>
                  </a:cubicBezTo>
                  <a:cubicBezTo>
                    <a:pt x="109" y="81"/>
                    <a:pt x="109" y="81"/>
                    <a:pt x="173" y="48"/>
                  </a:cubicBezTo>
                  <a:cubicBezTo>
                    <a:pt x="186" y="40"/>
                    <a:pt x="203" y="31"/>
                    <a:pt x="224" y="21"/>
                  </a:cubicBezTo>
                  <a:cubicBezTo>
                    <a:pt x="215" y="14"/>
                    <a:pt x="208" y="14"/>
                    <a:pt x="200" y="16"/>
                  </a:cubicBezTo>
                  <a:cubicBezTo>
                    <a:pt x="147" y="34"/>
                    <a:pt x="147" y="34"/>
                    <a:pt x="147" y="34"/>
                  </a:cubicBezTo>
                  <a:cubicBezTo>
                    <a:pt x="144" y="35"/>
                    <a:pt x="141" y="33"/>
                    <a:pt x="140" y="30"/>
                  </a:cubicBezTo>
                  <a:cubicBezTo>
                    <a:pt x="138" y="27"/>
                    <a:pt x="140" y="23"/>
                    <a:pt x="143" y="22"/>
                  </a:cubicBezTo>
                  <a:cubicBezTo>
                    <a:pt x="197" y="4"/>
                    <a:pt x="197" y="4"/>
                    <a:pt x="197" y="4"/>
                  </a:cubicBezTo>
                  <a:cubicBezTo>
                    <a:pt x="212" y="0"/>
                    <a:pt x="225" y="4"/>
                    <a:pt x="239" y="18"/>
                  </a:cubicBezTo>
                  <a:cubicBezTo>
                    <a:pt x="240" y="19"/>
                    <a:pt x="241" y="21"/>
                    <a:pt x="240" y="23"/>
                  </a:cubicBezTo>
                  <a:cubicBezTo>
                    <a:pt x="240" y="25"/>
                    <a:pt x="239" y="27"/>
                    <a:pt x="237" y="28"/>
                  </a:cubicBezTo>
                  <a:cubicBezTo>
                    <a:pt x="213" y="40"/>
                    <a:pt x="194" y="50"/>
                    <a:pt x="178" y="58"/>
                  </a:cubicBezTo>
                  <a:cubicBezTo>
                    <a:pt x="141" y="78"/>
                    <a:pt x="124"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0" name="Freeform 15">
              <a:extLst>
                <a:ext uri="{FF2B5EF4-FFF2-40B4-BE49-F238E27FC236}">
                  <a16:creationId xmlns:a16="http://schemas.microsoft.com/office/drawing/2014/main" id="{B3FCD7FE-3164-4EC9-BFC3-49F0878C22A1}"/>
                </a:ext>
              </a:extLst>
            </p:cNvPr>
            <p:cNvSpPr>
              <a:spLocks/>
            </p:cNvSpPr>
            <p:nvPr/>
          </p:nvSpPr>
          <p:spPr bwMode="auto">
            <a:xfrm>
              <a:off x="1427" y="721"/>
              <a:ext cx="226" cy="89"/>
            </a:xfrm>
            <a:custGeom>
              <a:avLst/>
              <a:gdLst>
                <a:gd name="T0" fmla="*/ 132 w 153"/>
                <a:gd name="T1" fmla="*/ 60 h 60"/>
                <a:gd name="T2" fmla="*/ 66 w 153"/>
                <a:gd name="T3" fmla="*/ 60 h 60"/>
                <a:gd name="T4" fmla="*/ 60 w 153"/>
                <a:gd name="T5" fmla="*/ 54 h 60"/>
                <a:gd name="T6" fmla="*/ 66 w 153"/>
                <a:gd name="T7" fmla="*/ 48 h 60"/>
                <a:gd name="T8" fmla="*/ 132 w 153"/>
                <a:gd name="T9" fmla="*/ 48 h 60"/>
                <a:gd name="T10" fmla="*/ 141 w 153"/>
                <a:gd name="T11" fmla="*/ 42 h 60"/>
                <a:gd name="T12" fmla="*/ 132 w 153"/>
                <a:gd name="T13" fmla="*/ 36 h 60"/>
                <a:gd name="T14" fmla="*/ 96 w 153"/>
                <a:gd name="T15" fmla="*/ 36 h 60"/>
                <a:gd name="T16" fmla="*/ 92 w 153"/>
                <a:gd name="T17" fmla="*/ 35 h 60"/>
                <a:gd name="T18" fmla="*/ 42 w 153"/>
                <a:gd name="T19" fmla="*/ 12 h 60"/>
                <a:gd name="T20" fmla="*/ 6 w 153"/>
                <a:gd name="T21" fmla="*/ 12 h 60"/>
                <a:gd name="T22" fmla="*/ 0 w 153"/>
                <a:gd name="T23" fmla="*/ 6 h 60"/>
                <a:gd name="T24" fmla="*/ 6 w 153"/>
                <a:gd name="T25" fmla="*/ 0 h 60"/>
                <a:gd name="T26" fmla="*/ 42 w 153"/>
                <a:gd name="T27" fmla="*/ 0 h 60"/>
                <a:gd name="T28" fmla="*/ 99 w 153"/>
                <a:gd name="T29" fmla="*/ 24 h 60"/>
                <a:gd name="T30" fmla="*/ 132 w 153"/>
                <a:gd name="T31" fmla="*/ 24 h 60"/>
                <a:gd name="T32" fmla="*/ 153 w 153"/>
                <a:gd name="T33" fmla="*/ 42 h 60"/>
                <a:gd name="T34" fmla="*/ 132 w 153"/>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0">
                  <a:moveTo>
                    <a:pt x="132" y="60"/>
                  </a:moveTo>
                  <a:cubicBezTo>
                    <a:pt x="66" y="60"/>
                    <a:pt x="66" y="60"/>
                    <a:pt x="66" y="60"/>
                  </a:cubicBezTo>
                  <a:cubicBezTo>
                    <a:pt x="63" y="60"/>
                    <a:pt x="60" y="58"/>
                    <a:pt x="60" y="54"/>
                  </a:cubicBezTo>
                  <a:cubicBezTo>
                    <a:pt x="60" y="51"/>
                    <a:pt x="63" y="48"/>
                    <a:pt x="66" y="48"/>
                  </a:cubicBezTo>
                  <a:cubicBezTo>
                    <a:pt x="132" y="48"/>
                    <a:pt x="132" y="48"/>
                    <a:pt x="132" y="48"/>
                  </a:cubicBezTo>
                  <a:cubicBezTo>
                    <a:pt x="139" y="48"/>
                    <a:pt x="141" y="45"/>
                    <a:pt x="141" y="42"/>
                  </a:cubicBezTo>
                  <a:cubicBezTo>
                    <a:pt x="141" y="40"/>
                    <a:pt x="139" y="36"/>
                    <a:pt x="132" y="36"/>
                  </a:cubicBezTo>
                  <a:cubicBezTo>
                    <a:pt x="96" y="36"/>
                    <a:pt x="96" y="36"/>
                    <a:pt x="96" y="36"/>
                  </a:cubicBezTo>
                  <a:cubicBezTo>
                    <a:pt x="95" y="36"/>
                    <a:pt x="93" y="36"/>
                    <a:pt x="92" y="35"/>
                  </a:cubicBezTo>
                  <a:cubicBezTo>
                    <a:pt x="86" y="28"/>
                    <a:pt x="67" y="12"/>
                    <a:pt x="42" y="12"/>
                  </a:cubicBezTo>
                  <a:cubicBezTo>
                    <a:pt x="6" y="12"/>
                    <a:pt x="6" y="12"/>
                    <a:pt x="6" y="12"/>
                  </a:cubicBezTo>
                  <a:cubicBezTo>
                    <a:pt x="3" y="12"/>
                    <a:pt x="0" y="10"/>
                    <a:pt x="0" y="6"/>
                  </a:cubicBezTo>
                  <a:cubicBezTo>
                    <a:pt x="0" y="3"/>
                    <a:pt x="3" y="0"/>
                    <a:pt x="6" y="0"/>
                  </a:cubicBezTo>
                  <a:cubicBezTo>
                    <a:pt x="42" y="0"/>
                    <a:pt x="42" y="0"/>
                    <a:pt x="42" y="0"/>
                  </a:cubicBezTo>
                  <a:cubicBezTo>
                    <a:pt x="70" y="0"/>
                    <a:pt x="90" y="16"/>
                    <a:pt x="99" y="24"/>
                  </a:cubicBezTo>
                  <a:cubicBezTo>
                    <a:pt x="132" y="24"/>
                    <a:pt x="132" y="24"/>
                    <a:pt x="132" y="24"/>
                  </a:cubicBezTo>
                  <a:cubicBezTo>
                    <a:pt x="146" y="24"/>
                    <a:pt x="153" y="33"/>
                    <a:pt x="153" y="42"/>
                  </a:cubicBezTo>
                  <a:cubicBezTo>
                    <a:pt x="153" y="51"/>
                    <a:pt x="146"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Freeform 16">
              <a:extLst>
                <a:ext uri="{FF2B5EF4-FFF2-40B4-BE49-F238E27FC236}">
                  <a16:creationId xmlns:a16="http://schemas.microsoft.com/office/drawing/2014/main" id="{C0C59073-B19F-4514-B5E8-E5A459ADB675}"/>
                </a:ext>
              </a:extLst>
            </p:cNvPr>
            <p:cNvSpPr>
              <a:spLocks noEditPoints="1"/>
            </p:cNvSpPr>
            <p:nvPr/>
          </p:nvSpPr>
          <p:spPr bwMode="auto">
            <a:xfrm>
              <a:off x="1693" y="455"/>
              <a:ext cx="89" cy="142"/>
            </a:xfrm>
            <a:custGeom>
              <a:avLst/>
              <a:gdLst>
                <a:gd name="T0" fmla="*/ 54 w 60"/>
                <a:gd name="T1" fmla="*/ 96 h 96"/>
                <a:gd name="T2" fmla="*/ 6 w 60"/>
                <a:gd name="T3" fmla="*/ 96 h 96"/>
                <a:gd name="T4" fmla="*/ 0 w 60"/>
                <a:gd name="T5" fmla="*/ 90 h 96"/>
                <a:gd name="T6" fmla="*/ 0 w 60"/>
                <a:gd name="T7" fmla="*/ 6 h 96"/>
                <a:gd name="T8" fmla="*/ 6 w 60"/>
                <a:gd name="T9" fmla="*/ 0 h 96"/>
                <a:gd name="T10" fmla="*/ 54 w 60"/>
                <a:gd name="T11" fmla="*/ 0 h 96"/>
                <a:gd name="T12" fmla="*/ 60 w 60"/>
                <a:gd name="T13" fmla="*/ 6 h 96"/>
                <a:gd name="T14" fmla="*/ 60 w 60"/>
                <a:gd name="T15" fmla="*/ 90 h 96"/>
                <a:gd name="T16" fmla="*/ 54 w 60"/>
                <a:gd name="T17" fmla="*/ 96 h 96"/>
                <a:gd name="T18" fmla="*/ 12 w 60"/>
                <a:gd name="T19" fmla="*/ 84 h 96"/>
                <a:gd name="T20" fmla="*/ 48 w 60"/>
                <a:gd name="T21" fmla="*/ 84 h 96"/>
                <a:gd name="T22" fmla="*/ 48 w 60"/>
                <a:gd name="T23" fmla="*/ 12 h 96"/>
                <a:gd name="T24" fmla="*/ 12 w 60"/>
                <a:gd name="T25" fmla="*/ 12 h 96"/>
                <a:gd name="T26" fmla="*/ 12 w 60"/>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96">
                  <a:moveTo>
                    <a:pt x="54" y="96"/>
                  </a:moveTo>
                  <a:cubicBezTo>
                    <a:pt x="6" y="96"/>
                    <a:pt x="6" y="96"/>
                    <a:pt x="6" y="96"/>
                  </a:cubicBezTo>
                  <a:cubicBezTo>
                    <a:pt x="3" y="96"/>
                    <a:pt x="0" y="94"/>
                    <a:pt x="0" y="90"/>
                  </a:cubicBezTo>
                  <a:cubicBezTo>
                    <a:pt x="0" y="6"/>
                    <a:pt x="0" y="6"/>
                    <a:pt x="0" y="6"/>
                  </a:cubicBezTo>
                  <a:cubicBezTo>
                    <a:pt x="0" y="3"/>
                    <a:pt x="3" y="0"/>
                    <a:pt x="6" y="0"/>
                  </a:cubicBezTo>
                  <a:cubicBezTo>
                    <a:pt x="54" y="0"/>
                    <a:pt x="54" y="0"/>
                    <a:pt x="54" y="0"/>
                  </a:cubicBezTo>
                  <a:cubicBezTo>
                    <a:pt x="58" y="0"/>
                    <a:pt x="60" y="3"/>
                    <a:pt x="60" y="6"/>
                  </a:cubicBezTo>
                  <a:cubicBezTo>
                    <a:pt x="60" y="90"/>
                    <a:pt x="60" y="90"/>
                    <a:pt x="60" y="90"/>
                  </a:cubicBezTo>
                  <a:cubicBezTo>
                    <a:pt x="60" y="94"/>
                    <a:pt x="58" y="96"/>
                    <a:pt x="54" y="96"/>
                  </a:cubicBezTo>
                  <a:close/>
                  <a:moveTo>
                    <a:pt x="12" y="84"/>
                  </a:moveTo>
                  <a:cubicBezTo>
                    <a:pt x="48" y="84"/>
                    <a:pt x="48" y="84"/>
                    <a:pt x="48" y="84"/>
                  </a:cubicBezTo>
                  <a:cubicBezTo>
                    <a:pt x="48" y="12"/>
                    <a:pt x="48" y="12"/>
                    <a:pt x="48"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Freeform 17">
              <a:extLst>
                <a:ext uri="{FF2B5EF4-FFF2-40B4-BE49-F238E27FC236}">
                  <a16:creationId xmlns:a16="http://schemas.microsoft.com/office/drawing/2014/main" id="{58BA3822-DCE4-4E8F-8E75-A9BF0495767D}"/>
                </a:ext>
              </a:extLst>
            </p:cNvPr>
            <p:cNvSpPr>
              <a:spLocks/>
            </p:cNvSpPr>
            <p:nvPr/>
          </p:nvSpPr>
          <p:spPr bwMode="auto">
            <a:xfrm>
              <a:off x="1486" y="491"/>
              <a:ext cx="225" cy="88"/>
            </a:xfrm>
            <a:custGeom>
              <a:avLst/>
              <a:gdLst>
                <a:gd name="T0" fmla="*/ 146 w 152"/>
                <a:gd name="T1" fmla="*/ 60 h 60"/>
                <a:gd name="T2" fmla="*/ 110 w 152"/>
                <a:gd name="T3" fmla="*/ 60 h 60"/>
                <a:gd name="T4" fmla="*/ 54 w 152"/>
                <a:gd name="T5" fmla="*/ 36 h 60"/>
                <a:gd name="T6" fmla="*/ 20 w 152"/>
                <a:gd name="T7" fmla="*/ 36 h 60"/>
                <a:gd name="T8" fmla="*/ 0 w 152"/>
                <a:gd name="T9" fmla="*/ 18 h 60"/>
                <a:gd name="T10" fmla="*/ 20 w 152"/>
                <a:gd name="T11" fmla="*/ 0 h 60"/>
                <a:gd name="T12" fmla="*/ 86 w 152"/>
                <a:gd name="T13" fmla="*/ 0 h 60"/>
                <a:gd name="T14" fmla="*/ 92 w 152"/>
                <a:gd name="T15" fmla="*/ 6 h 60"/>
                <a:gd name="T16" fmla="*/ 86 w 152"/>
                <a:gd name="T17" fmla="*/ 12 h 60"/>
                <a:gd name="T18" fmla="*/ 20 w 152"/>
                <a:gd name="T19" fmla="*/ 12 h 60"/>
                <a:gd name="T20" fmla="*/ 12 w 152"/>
                <a:gd name="T21" fmla="*/ 18 h 60"/>
                <a:gd name="T22" fmla="*/ 20 w 152"/>
                <a:gd name="T23" fmla="*/ 24 h 60"/>
                <a:gd name="T24" fmla="*/ 56 w 152"/>
                <a:gd name="T25" fmla="*/ 24 h 60"/>
                <a:gd name="T26" fmla="*/ 61 w 152"/>
                <a:gd name="T27" fmla="*/ 26 h 60"/>
                <a:gd name="T28" fmla="*/ 110 w 152"/>
                <a:gd name="T29" fmla="*/ 48 h 60"/>
                <a:gd name="T30" fmla="*/ 146 w 152"/>
                <a:gd name="T31" fmla="*/ 48 h 60"/>
                <a:gd name="T32" fmla="*/ 152 w 152"/>
                <a:gd name="T33" fmla="*/ 54 h 60"/>
                <a:gd name="T34" fmla="*/ 146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46" y="60"/>
                  </a:moveTo>
                  <a:cubicBezTo>
                    <a:pt x="110" y="60"/>
                    <a:pt x="110" y="60"/>
                    <a:pt x="110" y="60"/>
                  </a:cubicBezTo>
                  <a:cubicBezTo>
                    <a:pt x="83" y="60"/>
                    <a:pt x="63" y="45"/>
                    <a:pt x="54" y="36"/>
                  </a:cubicBezTo>
                  <a:cubicBezTo>
                    <a:pt x="20" y="36"/>
                    <a:pt x="20" y="36"/>
                    <a:pt x="20" y="36"/>
                  </a:cubicBezTo>
                  <a:cubicBezTo>
                    <a:pt x="7" y="36"/>
                    <a:pt x="0" y="27"/>
                    <a:pt x="0" y="18"/>
                  </a:cubicBezTo>
                  <a:cubicBezTo>
                    <a:pt x="0" y="9"/>
                    <a:pt x="7" y="0"/>
                    <a:pt x="20" y="0"/>
                  </a:cubicBezTo>
                  <a:cubicBezTo>
                    <a:pt x="86" y="0"/>
                    <a:pt x="86" y="0"/>
                    <a:pt x="86" y="0"/>
                  </a:cubicBezTo>
                  <a:cubicBezTo>
                    <a:pt x="90" y="0"/>
                    <a:pt x="92" y="3"/>
                    <a:pt x="92" y="6"/>
                  </a:cubicBezTo>
                  <a:cubicBezTo>
                    <a:pt x="92" y="10"/>
                    <a:pt x="90" y="12"/>
                    <a:pt x="86" y="12"/>
                  </a:cubicBezTo>
                  <a:cubicBezTo>
                    <a:pt x="20" y="12"/>
                    <a:pt x="20" y="12"/>
                    <a:pt x="20" y="12"/>
                  </a:cubicBezTo>
                  <a:cubicBezTo>
                    <a:pt x="14" y="12"/>
                    <a:pt x="12" y="16"/>
                    <a:pt x="12" y="18"/>
                  </a:cubicBezTo>
                  <a:cubicBezTo>
                    <a:pt x="12" y="21"/>
                    <a:pt x="14" y="24"/>
                    <a:pt x="20" y="24"/>
                  </a:cubicBezTo>
                  <a:cubicBezTo>
                    <a:pt x="56" y="24"/>
                    <a:pt x="56" y="24"/>
                    <a:pt x="56" y="24"/>
                  </a:cubicBezTo>
                  <a:cubicBezTo>
                    <a:pt x="58" y="24"/>
                    <a:pt x="60" y="25"/>
                    <a:pt x="61" y="26"/>
                  </a:cubicBezTo>
                  <a:cubicBezTo>
                    <a:pt x="67" y="33"/>
                    <a:pt x="86" y="48"/>
                    <a:pt x="110" y="48"/>
                  </a:cubicBezTo>
                  <a:cubicBezTo>
                    <a:pt x="146" y="48"/>
                    <a:pt x="146" y="48"/>
                    <a:pt x="146" y="48"/>
                  </a:cubicBezTo>
                  <a:cubicBezTo>
                    <a:pt x="150" y="48"/>
                    <a:pt x="152" y="51"/>
                    <a:pt x="152" y="54"/>
                  </a:cubicBezTo>
                  <a:cubicBezTo>
                    <a:pt x="152" y="58"/>
                    <a:pt x="150" y="60"/>
                    <a:pt x="14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Freeform 18">
              <a:extLst>
                <a:ext uri="{FF2B5EF4-FFF2-40B4-BE49-F238E27FC236}">
                  <a16:creationId xmlns:a16="http://schemas.microsoft.com/office/drawing/2014/main" id="{47EDCA60-0DDD-41F1-BAC5-376884C274AC}"/>
                </a:ext>
              </a:extLst>
            </p:cNvPr>
            <p:cNvSpPr>
              <a:spLocks/>
            </p:cNvSpPr>
            <p:nvPr/>
          </p:nvSpPr>
          <p:spPr bwMode="auto">
            <a:xfrm>
              <a:off x="1356" y="427"/>
              <a:ext cx="357" cy="135"/>
            </a:xfrm>
            <a:custGeom>
              <a:avLst/>
              <a:gdLst>
                <a:gd name="T0" fmla="*/ 33 w 241"/>
                <a:gd name="T1" fmla="*/ 91 h 91"/>
                <a:gd name="T2" fmla="*/ 2 w 241"/>
                <a:gd name="T3" fmla="*/ 76 h 91"/>
                <a:gd name="T4" fmla="*/ 1 w 241"/>
                <a:gd name="T5" fmla="*/ 71 h 91"/>
                <a:gd name="T6" fmla="*/ 4 w 241"/>
                <a:gd name="T7" fmla="*/ 67 h 91"/>
                <a:gd name="T8" fmla="*/ 63 w 241"/>
                <a:gd name="T9" fmla="*/ 36 h 91"/>
                <a:gd name="T10" fmla="*/ 201 w 241"/>
                <a:gd name="T11" fmla="*/ 24 h 91"/>
                <a:gd name="T12" fmla="*/ 236 w 241"/>
                <a:gd name="T13" fmla="*/ 36 h 91"/>
                <a:gd name="T14" fmla="*/ 240 w 241"/>
                <a:gd name="T15" fmla="*/ 44 h 91"/>
                <a:gd name="T16" fmla="*/ 233 w 241"/>
                <a:gd name="T17" fmla="*/ 48 h 91"/>
                <a:gd name="T18" fmla="*/ 197 w 241"/>
                <a:gd name="T19" fmla="*/ 36 h 91"/>
                <a:gd name="T20" fmla="*/ 68 w 241"/>
                <a:gd name="T21" fmla="*/ 47 h 91"/>
                <a:gd name="T22" fmla="*/ 17 w 241"/>
                <a:gd name="T23" fmla="*/ 73 h 91"/>
                <a:gd name="T24" fmla="*/ 41 w 241"/>
                <a:gd name="T25" fmla="*/ 78 h 91"/>
                <a:gd name="T26" fmla="*/ 93 w 241"/>
                <a:gd name="T27" fmla="*/ 61 h 91"/>
                <a:gd name="T28" fmla="*/ 101 w 241"/>
                <a:gd name="T29" fmla="*/ 64 h 91"/>
                <a:gd name="T30" fmla="*/ 97 w 241"/>
                <a:gd name="T31" fmla="*/ 72 h 91"/>
                <a:gd name="T32" fmla="*/ 44 w 241"/>
                <a:gd name="T33" fmla="*/ 90 h 91"/>
                <a:gd name="T34" fmla="*/ 33 w 241"/>
                <a:gd name="T3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91">
                  <a:moveTo>
                    <a:pt x="33" y="91"/>
                  </a:moveTo>
                  <a:cubicBezTo>
                    <a:pt x="22" y="91"/>
                    <a:pt x="13" y="87"/>
                    <a:pt x="2" y="76"/>
                  </a:cubicBezTo>
                  <a:cubicBezTo>
                    <a:pt x="1" y="75"/>
                    <a:pt x="0" y="73"/>
                    <a:pt x="1" y="71"/>
                  </a:cubicBezTo>
                  <a:cubicBezTo>
                    <a:pt x="1" y="69"/>
                    <a:pt x="2" y="67"/>
                    <a:pt x="4" y="67"/>
                  </a:cubicBezTo>
                  <a:cubicBezTo>
                    <a:pt x="28" y="54"/>
                    <a:pt x="47" y="44"/>
                    <a:pt x="63" y="36"/>
                  </a:cubicBezTo>
                  <a:cubicBezTo>
                    <a:pt x="130" y="0"/>
                    <a:pt x="131" y="0"/>
                    <a:pt x="201" y="24"/>
                  </a:cubicBezTo>
                  <a:cubicBezTo>
                    <a:pt x="211" y="28"/>
                    <a:pt x="223" y="32"/>
                    <a:pt x="236" y="36"/>
                  </a:cubicBezTo>
                  <a:cubicBezTo>
                    <a:pt x="239" y="37"/>
                    <a:pt x="241" y="41"/>
                    <a:pt x="240" y="44"/>
                  </a:cubicBezTo>
                  <a:cubicBezTo>
                    <a:pt x="239" y="47"/>
                    <a:pt x="236" y="49"/>
                    <a:pt x="233" y="48"/>
                  </a:cubicBezTo>
                  <a:cubicBezTo>
                    <a:pt x="219" y="43"/>
                    <a:pt x="208" y="39"/>
                    <a:pt x="197" y="36"/>
                  </a:cubicBezTo>
                  <a:cubicBezTo>
                    <a:pt x="132" y="13"/>
                    <a:pt x="132" y="13"/>
                    <a:pt x="68" y="47"/>
                  </a:cubicBezTo>
                  <a:cubicBezTo>
                    <a:pt x="55" y="54"/>
                    <a:pt x="38" y="63"/>
                    <a:pt x="17" y="73"/>
                  </a:cubicBezTo>
                  <a:cubicBezTo>
                    <a:pt x="26" y="80"/>
                    <a:pt x="33" y="80"/>
                    <a:pt x="41" y="78"/>
                  </a:cubicBezTo>
                  <a:cubicBezTo>
                    <a:pt x="93" y="61"/>
                    <a:pt x="93" y="61"/>
                    <a:pt x="93" y="61"/>
                  </a:cubicBezTo>
                  <a:cubicBezTo>
                    <a:pt x="97" y="60"/>
                    <a:pt x="100" y="61"/>
                    <a:pt x="101" y="64"/>
                  </a:cubicBezTo>
                  <a:cubicBezTo>
                    <a:pt x="102" y="68"/>
                    <a:pt x="100" y="71"/>
                    <a:pt x="97" y="72"/>
                  </a:cubicBezTo>
                  <a:cubicBezTo>
                    <a:pt x="44" y="90"/>
                    <a:pt x="44" y="90"/>
                    <a:pt x="44" y="90"/>
                  </a:cubicBezTo>
                  <a:cubicBezTo>
                    <a:pt x="40" y="91"/>
                    <a:pt x="36" y="91"/>
                    <a:pt x="33"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64" name="Group 25">
            <a:extLst>
              <a:ext uri="{FF2B5EF4-FFF2-40B4-BE49-F238E27FC236}">
                <a16:creationId xmlns:a16="http://schemas.microsoft.com/office/drawing/2014/main" id="{C34E6975-DD26-4B45-A582-86413E142DE1}"/>
              </a:ext>
            </a:extLst>
          </p:cNvPr>
          <p:cNvGrpSpPr>
            <a:grpSpLocks noChangeAspect="1"/>
          </p:cNvGrpSpPr>
          <p:nvPr/>
        </p:nvGrpSpPr>
        <p:grpSpPr bwMode="auto">
          <a:xfrm>
            <a:off x="10869623" y="3890179"/>
            <a:ext cx="680222" cy="681821"/>
            <a:chOff x="3437" y="437"/>
            <a:chExt cx="426" cy="427"/>
          </a:xfrm>
          <a:solidFill>
            <a:schemeClr val="bg1"/>
          </a:solidFill>
        </p:grpSpPr>
        <p:sp>
          <p:nvSpPr>
            <p:cNvPr id="65" name="Freeform 26">
              <a:extLst>
                <a:ext uri="{FF2B5EF4-FFF2-40B4-BE49-F238E27FC236}">
                  <a16:creationId xmlns:a16="http://schemas.microsoft.com/office/drawing/2014/main" id="{D72DDC07-BD4B-47CD-BC91-2E3F91B23C08}"/>
                </a:ext>
              </a:extLst>
            </p:cNvPr>
            <p:cNvSpPr>
              <a:spLocks noEditPoints="1"/>
            </p:cNvSpPr>
            <p:nvPr/>
          </p:nvSpPr>
          <p:spPr bwMode="auto">
            <a:xfrm>
              <a:off x="3588" y="437"/>
              <a:ext cx="124"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6" y="12"/>
                    <a:pt x="12" y="25"/>
                    <a:pt x="12" y="42"/>
                  </a:cubicBezTo>
                  <a:cubicBezTo>
                    <a:pt x="12" y="59"/>
                    <a:pt x="26" y="72"/>
                    <a:pt x="42" y="72"/>
                  </a:cubicBezTo>
                  <a:cubicBezTo>
                    <a:pt x="59" y="72"/>
                    <a:pt x="72" y="59"/>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27">
              <a:extLst>
                <a:ext uri="{FF2B5EF4-FFF2-40B4-BE49-F238E27FC236}">
                  <a16:creationId xmlns:a16="http://schemas.microsoft.com/office/drawing/2014/main" id="{75173CFD-FA09-4FD7-AF23-A043196FFB6C}"/>
                </a:ext>
              </a:extLst>
            </p:cNvPr>
            <p:cNvSpPr>
              <a:spLocks noEditPoints="1"/>
            </p:cNvSpPr>
            <p:nvPr/>
          </p:nvSpPr>
          <p:spPr bwMode="auto">
            <a:xfrm>
              <a:off x="3561" y="579"/>
              <a:ext cx="178" cy="196"/>
            </a:xfrm>
            <a:custGeom>
              <a:avLst/>
              <a:gdLst>
                <a:gd name="T0" fmla="*/ 78 w 120"/>
                <a:gd name="T1" fmla="*/ 132 h 132"/>
                <a:gd name="T2" fmla="*/ 42 w 120"/>
                <a:gd name="T3" fmla="*/ 132 h 132"/>
                <a:gd name="T4" fmla="*/ 36 w 120"/>
                <a:gd name="T5" fmla="*/ 126 h 132"/>
                <a:gd name="T6" fmla="*/ 36 w 120"/>
                <a:gd name="T7" fmla="*/ 78 h 132"/>
                <a:gd name="T8" fmla="*/ 0 w 120"/>
                <a:gd name="T9" fmla="*/ 6 h 132"/>
                <a:gd name="T10" fmla="*/ 6 w 120"/>
                <a:gd name="T11" fmla="*/ 0 h 132"/>
                <a:gd name="T12" fmla="*/ 114 w 120"/>
                <a:gd name="T13" fmla="*/ 0 h 132"/>
                <a:gd name="T14" fmla="*/ 120 w 120"/>
                <a:gd name="T15" fmla="*/ 6 h 132"/>
                <a:gd name="T16" fmla="*/ 84 w 120"/>
                <a:gd name="T17" fmla="*/ 78 h 132"/>
                <a:gd name="T18" fmla="*/ 84 w 120"/>
                <a:gd name="T19" fmla="*/ 126 h 132"/>
                <a:gd name="T20" fmla="*/ 78 w 120"/>
                <a:gd name="T21" fmla="*/ 132 h 132"/>
                <a:gd name="T22" fmla="*/ 48 w 120"/>
                <a:gd name="T23" fmla="*/ 120 h 132"/>
                <a:gd name="T24" fmla="*/ 72 w 120"/>
                <a:gd name="T25" fmla="*/ 120 h 132"/>
                <a:gd name="T26" fmla="*/ 72 w 120"/>
                <a:gd name="T27" fmla="*/ 74 h 132"/>
                <a:gd name="T28" fmla="*/ 76 w 120"/>
                <a:gd name="T29" fmla="*/ 69 h 132"/>
                <a:gd name="T30" fmla="*/ 108 w 120"/>
                <a:gd name="T31" fmla="*/ 12 h 132"/>
                <a:gd name="T32" fmla="*/ 12 w 120"/>
                <a:gd name="T33" fmla="*/ 12 h 132"/>
                <a:gd name="T34" fmla="*/ 44 w 120"/>
                <a:gd name="T35" fmla="*/ 69 h 132"/>
                <a:gd name="T36" fmla="*/ 48 w 120"/>
                <a:gd name="T37" fmla="*/ 74 h 132"/>
                <a:gd name="T38" fmla="*/ 48 w 120"/>
                <a:gd name="T39"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32">
                  <a:moveTo>
                    <a:pt x="78" y="132"/>
                  </a:moveTo>
                  <a:cubicBezTo>
                    <a:pt x="42" y="132"/>
                    <a:pt x="42" y="132"/>
                    <a:pt x="42" y="132"/>
                  </a:cubicBezTo>
                  <a:cubicBezTo>
                    <a:pt x="39" y="132"/>
                    <a:pt x="36" y="129"/>
                    <a:pt x="36" y="126"/>
                  </a:cubicBezTo>
                  <a:cubicBezTo>
                    <a:pt x="36" y="78"/>
                    <a:pt x="36" y="78"/>
                    <a:pt x="36" y="78"/>
                  </a:cubicBezTo>
                  <a:cubicBezTo>
                    <a:pt x="13" y="67"/>
                    <a:pt x="0" y="34"/>
                    <a:pt x="0" y="6"/>
                  </a:cubicBezTo>
                  <a:cubicBezTo>
                    <a:pt x="0" y="3"/>
                    <a:pt x="3" y="0"/>
                    <a:pt x="6" y="0"/>
                  </a:cubicBezTo>
                  <a:cubicBezTo>
                    <a:pt x="114" y="0"/>
                    <a:pt x="114" y="0"/>
                    <a:pt x="114" y="0"/>
                  </a:cubicBezTo>
                  <a:cubicBezTo>
                    <a:pt x="118" y="0"/>
                    <a:pt x="120" y="3"/>
                    <a:pt x="120" y="6"/>
                  </a:cubicBezTo>
                  <a:cubicBezTo>
                    <a:pt x="120" y="34"/>
                    <a:pt x="108" y="67"/>
                    <a:pt x="84" y="78"/>
                  </a:cubicBezTo>
                  <a:cubicBezTo>
                    <a:pt x="84" y="126"/>
                    <a:pt x="84" y="126"/>
                    <a:pt x="84" y="126"/>
                  </a:cubicBezTo>
                  <a:cubicBezTo>
                    <a:pt x="84" y="129"/>
                    <a:pt x="82" y="132"/>
                    <a:pt x="78" y="132"/>
                  </a:cubicBezTo>
                  <a:close/>
                  <a:moveTo>
                    <a:pt x="48" y="120"/>
                  </a:moveTo>
                  <a:cubicBezTo>
                    <a:pt x="72" y="120"/>
                    <a:pt x="72" y="120"/>
                    <a:pt x="72" y="120"/>
                  </a:cubicBezTo>
                  <a:cubicBezTo>
                    <a:pt x="72" y="74"/>
                    <a:pt x="72" y="74"/>
                    <a:pt x="72" y="74"/>
                  </a:cubicBezTo>
                  <a:cubicBezTo>
                    <a:pt x="72" y="72"/>
                    <a:pt x="74" y="70"/>
                    <a:pt x="76" y="69"/>
                  </a:cubicBezTo>
                  <a:cubicBezTo>
                    <a:pt x="94" y="62"/>
                    <a:pt x="106" y="36"/>
                    <a:pt x="108" y="12"/>
                  </a:cubicBezTo>
                  <a:cubicBezTo>
                    <a:pt x="12" y="12"/>
                    <a:pt x="12" y="12"/>
                    <a:pt x="12" y="12"/>
                  </a:cubicBezTo>
                  <a:cubicBezTo>
                    <a:pt x="14" y="36"/>
                    <a:pt x="26" y="62"/>
                    <a:pt x="44" y="69"/>
                  </a:cubicBezTo>
                  <a:cubicBezTo>
                    <a:pt x="47" y="70"/>
                    <a:pt x="48" y="72"/>
                    <a:pt x="48" y="74"/>
                  </a:cubicBezTo>
                  <a:lnTo>
                    <a:pt x="4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7" name="Freeform 28">
              <a:extLst>
                <a:ext uri="{FF2B5EF4-FFF2-40B4-BE49-F238E27FC236}">
                  <a16:creationId xmlns:a16="http://schemas.microsoft.com/office/drawing/2014/main" id="{842221A4-4659-4324-AE1E-F9AAD8096C38}"/>
                </a:ext>
              </a:extLst>
            </p:cNvPr>
            <p:cNvSpPr>
              <a:spLocks/>
            </p:cNvSpPr>
            <p:nvPr/>
          </p:nvSpPr>
          <p:spPr bwMode="auto">
            <a:xfrm>
              <a:off x="3517" y="744"/>
              <a:ext cx="266" cy="75"/>
            </a:xfrm>
            <a:custGeom>
              <a:avLst/>
              <a:gdLst>
                <a:gd name="T0" fmla="*/ 90 w 180"/>
                <a:gd name="T1" fmla="*/ 51 h 51"/>
                <a:gd name="T2" fmla="*/ 0 w 180"/>
                <a:gd name="T3" fmla="*/ 24 h 51"/>
                <a:gd name="T4" fmla="*/ 41 w 180"/>
                <a:gd name="T5" fmla="*/ 1 h 51"/>
                <a:gd name="T6" fmla="*/ 48 w 180"/>
                <a:gd name="T7" fmla="*/ 6 h 51"/>
                <a:gd name="T8" fmla="*/ 43 w 180"/>
                <a:gd name="T9" fmla="*/ 13 h 51"/>
                <a:gd name="T10" fmla="*/ 12 w 180"/>
                <a:gd name="T11" fmla="*/ 24 h 51"/>
                <a:gd name="T12" fmla="*/ 90 w 180"/>
                <a:gd name="T13" fmla="*/ 39 h 51"/>
                <a:gd name="T14" fmla="*/ 168 w 180"/>
                <a:gd name="T15" fmla="*/ 24 h 51"/>
                <a:gd name="T16" fmla="*/ 137 w 180"/>
                <a:gd name="T17" fmla="*/ 13 h 51"/>
                <a:gd name="T18" fmla="*/ 133 w 180"/>
                <a:gd name="T19" fmla="*/ 6 h 51"/>
                <a:gd name="T20" fmla="*/ 140 w 180"/>
                <a:gd name="T21" fmla="*/ 1 h 51"/>
                <a:gd name="T22" fmla="*/ 180 w 180"/>
                <a:gd name="T23" fmla="*/ 24 h 51"/>
                <a:gd name="T24" fmla="*/ 90 w 180"/>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51">
                  <a:moveTo>
                    <a:pt x="90" y="51"/>
                  </a:moveTo>
                  <a:cubicBezTo>
                    <a:pt x="57" y="51"/>
                    <a:pt x="0" y="45"/>
                    <a:pt x="0" y="24"/>
                  </a:cubicBezTo>
                  <a:cubicBezTo>
                    <a:pt x="0" y="13"/>
                    <a:pt x="14" y="6"/>
                    <a:pt x="41" y="1"/>
                  </a:cubicBezTo>
                  <a:cubicBezTo>
                    <a:pt x="44" y="0"/>
                    <a:pt x="47" y="3"/>
                    <a:pt x="48" y="6"/>
                  </a:cubicBezTo>
                  <a:cubicBezTo>
                    <a:pt x="49" y="9"/>
                    <a:pt x="46" y="12"/>
                    <a:pt x="43" y="13"/>
                  </a:cubicBezTo>
                  <a:cubicBezTo>
                    <a:pt x="19" y="17"/>
                    <a:pt x="13" y="23"/>
                    <a:pt x="12" y="24"/>
                  </a:cubicBezTo>
                  <a:cubicBezTo>
                    <a:pt x="14" y="29"/>
                    <a:pt x="42" y="39"/>
                    <a:pt x="90" y="39"/>
                  </a:cubicBezTo>
                  <a:cubicBezTo>
                    <a:pt x="138" y="39"/>
                    <a:pt x="167" y="29"/>
                    <a:pt x="168" y="24"/>
                  </a:cubicBezTo>
                  <a:cubicBezTo>
                    <a:pt x="168" y="23"/>
                    <a:pt x="161" y="17"/>
                    <a:pt x="137" y="13"/>
                  </a:cubicBezTo>
                  <a:cubicBezTo>
                    <a:pt x="134" y="12"/>
                    <a:pt x="132" y="9"/>
                    <a:pt x="133" y="6"/>
                  </a:cubicBezTo>
                  <a:cubicBezTo>
                    <a:pt x="133" y="3"/>
                    <a:pt x="136" y="0"/>
                    <a:pt x="140" y="1"/>
                  </a:cubicBezTo>
                  <a:cubicBezTo>
                    <a:pt x="167" y="6"/>
                    <a:pt x="180" y="13"/>
                    <a:pt x="180" y="24"/>
                  </a:cubicBezTo>
                  <a:cubicBezTo>
                    <a:pt x="180" y="45"/>
                    <a:pt x="124" y="51"/>
                    <a:pt x="9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8" name="Freeform 29">
              <a:extLst>
                <a:ext uri="{FF2B5EF4-FFF2-40B4-BE49-F238E27FC236}">
                  <a16:creationId xmlns:a16="http://schemas.microsoft.com/office/drawing/2014/main" id="{5D243B24-6674-40B8-BD2B-5042109032FB}"/>
                </a:ext>
              </a:extLst>
            </p:cNvPr>
            <p:cNvSpPr>
              <a:spLocks/>
            </p:cNvSpPr>
            <p:nvPr/>
          </p:nvSpPr>
          <p:spPr bwMode="auto">
            <a:xfrm>
              <a:off x="3437" y="708"/>
              <a:ext cx="426" cy="156"/>
            </a:xfrm>
            <a:custGeom>
              <a:avLst/>
              <a:gdLst>
                <a:gd name="T0" fmla="*/ 144 w 288"/>
                <a:gd name="T1" fmla="*/ 105 h 105"/>
                <a:gd name="T2" fmla="*/ 0 w 288"/>
                <a:gd name="T3" fmla="*/ 51 h 105"/>
                <a:gd name="T4" fmla="*/ 95 w 288"/>
                <a:gd name="T5" fmla="*/ 0 h 105"/>
                <a:gd name="T6" fmla="*/ 102 w 288"/>
                <a:gd name="T7" fmla="*/ 5 h 105"/>
                <a:gd name="T8" fmla="*/ 97 w 288"/>
                <a:gd name="T9" fmla="*/ 12 h 105"/>
                <a:gd name="T10" fmla="*/ 12 w 288"/>
                <a:gd name="T11" fmla="*/ 51 h 105"/>
                <a:gd name="T12" fmla="*/ 144 w 288"/>
                <a:gd name="T13" fmla="*/ 93 h 105"/>
                <a:gd name="T14" fmla="*/ 276 w 288"/>
                <a:gd name="T15" fmla="*/ 51 h 105"/>
                <a:gd name="T16" fmla="*/ 192 w 288"/>
                <a:gd name="T17" fmla="*/ 12 h 105"/>
                <a:gd name="T18" fmla="*/ 186 w 288"/>
                <a:gd name="T19" fmla="*/ 5 h 105"/>
                <a:gd name="T20" fmla="*/ 193 w 288"/>
                <a:gd name="T21" fmla="*/ 0 h 105"/>
                <a:gd name="T22" fmla="*/ 288 w 288"/>
                <a:gd name="T23" fmla="*/ 51 h 105"/>
                <a:gd name="T24" fmla="*/ 144 w 288"/>
                <a:gd name="T25"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105">
                  <a:moveTo>
                    <a:pt x="144" y="105"/>
                  </a:moveTo>
                  <a:cubicBezTo>
                    <a:pt x="74" y="105"/>
                    <a:pt x="0" y="86"/>
                    <a:pt x="0" y="51"/>
                  </a:cubicBezTo>
                  <a:cubicBezTo>
                    <a:pt x="0" y="23"/>
                    <a:pt x="49" y="6"/>
                    <a:pt x="95" y="0"/>
                  </a:cubicBezTo>
                  <a:cubicBezTo>
                    <a:pt x="99" y="0"/>
                    <a:pt x="102" y="2"/>
                    <a:pt x="102" y="5"/>
                  </a:cubicBezTo>
                  <a:cubicBezTo>
                    <a:pt x="103" y="9"/>
                    <a:pt x="100" y="12"/>
                    <a:pt x="97" y="12"/>
                  </a:cubicBezTo>
                  <a:cubicBezTo>
                    <a:pt x="41" y="19"/>
                    <a:pt x="12" y="37"/>
                    <a:pt x="12" y="51"/>
                  </a:cubicBezTo>
                  <a:cubicBezTo>
                    <a:pt x="12" y="71"/>
                    <a:pt x="66" y="93"/>
                    <a:pt x="144" y="93"/>
                  </a:cubicBezTo>
                  <a:cubicBezTo>
                    <a:pt x="222" y="93"/>
                    <a:pt x="276" y="71"/>
                    <a:pt x="276" y="51"/>
                  </a:cubicBezTo>
                  <a:cubicBezTo>
                    <a:pt x="276" y="37"/>
                    <a:pt x="247" y="19"/>
                    <a:pt x="192" y="12"/>
                  </a:cubicBezTo>
                  <a:cubicBezTo>
                    <a:pt x="188" y="12"/>
                    <a:pt x="186" y="9"/>
                    <a:pt x="186" y="5"/>
                  </a:cubicBezTo>
                  <a:cubicBezTo>
                    <a:pt x="187" y="2"/>
                    <a:pt x="190" y="0"/>
                    <a:pt x="193" y="0"/>
                  </a:cubicBezTo>
                  <a:cubicBezTo>
                    <a:pt x="239" y="6"/>
                    <a:pt x="288" y="23"/>
                    <a:pt x="288" y="51"/>
                  </a:cubicBezTo>
                  <a:cubicBezTo>
                    <a:pt x="288" y="86"/>
                    <a:pt x="214" y="105"/>
                    <a:pt x="14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41839508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0C400BE-8D82-45F4-BF33-B6BFC6DFD3C2}"/>
              </a:ext>
            </a:extLst>
          </p:cNvPr>
          <p:cNvPicPr>
            <a:picLocks noChangeAspect="1"/>
          </p:cNvPicPr>
          <p:nvPr/>
        </p:nvPicPr>
        <p:blipFill rotWithShape="1">
          <a:blip r:embed="rId2"/>
          <a:srcRect l="4732" t="36008" r="67589" b="20635"/>
          <a:stretch/>
        </p:blipFill>
        <p:spPr>
          <a:xfrm>
            <a:off x="5288062" y="4307960"/>
            <a:ext cx="2809503" cy="2475525"/>
          </a:xfrm>
          <a:prstGeom prst="rect">
            <a:avLst/>
          </a:prstGeom>
        </p:spPr>
      </p:pic>
      <p:sp>
        <p:nvSpPr>
          <p:cNvPr id="2" name="Title 1">
            <a:extLst>
              <a:ext uri="{FF2B5EF4-FFF2-40B4-BE49-F238E27FC236}">
                <a16:creationId xmlns:a16="http://schemas.microsoft.com/office/drawing/2014/main" id="{8C994353-00DF-46CF-9276-3118575EC7A5}"/>
              </a:ext>
            </a:extLst>
          </p:cNvPr>
          <p:cNvSpPr>
            <a:spLocks noGrp="1"/>
          </p:cNvSpPr>
          <p:nvPr>
            <p:ph type="title"/>
          </p:nvPr>
        </p:nvSpPr>
        <p:spPr/>
        <p:txBody>
          <a:bodyPr/>
          <a:lstStyle/>
          <a:p>
            <a:r>
              <a:rPr lang="en-US" dirty="0"/>
              <a:t>Ask your questions and tell us how you feel?</a:t>
            </a:r>
            <a:endParaRPr lang="en-MY" dirty="0"/>
          </a:p>
        </p:txBody>
      </p:sp>
      <p:sp>
        <p:nvSpPr>
          <p:cNvPr id="8" name="Date Placeholder 2">
            <a:extLst>
              <a:ext uri="{FF2B5EF4-FFF2-40B4-BE49-F238E27FC236}">
                <a16:creationId xmlns:a16="http://schemas.microsoft.com/office/drawing/2014/main" id="{FBEA0520-F4B7-486C-AD41-C295831E17C7}"/>
              </a:ext>
            </a:extLst>
          </p:cNvPr>
          <p:cNvSpPr>
            <a:spLocks noGrp="1"/>
          </p:cNvSpPr>
          <p:nvPr>
            <p:ph type="dt" sz="half" idx="10"/>
          </p:nvPr>
        </p:nvSpPr>
        <p:spPr/>
        <p:txBody>
          <a:bodyPr/>
          <a:lstStyle/>
          <a:p>
            <a:fld id="{4E5AB15A-4DF2-4D3F-B804-F1418BD7EF6F}" type="datetime1">
              <a:rPr lang="en-GB" smtClean="0"/>
              <a:t>07/04/2021</a:t>
            </a:fld>
            <a:endParaRPr lang="en-GB" dirty="0"/>
          </a:p>
        </p:txBody>
      </p:sp>
      <p:sp>
        <p:nvSpPr>
          <p:cNvPr id="5" name="Rectangle 4">
            <a:extLst>
              <a:ext uri="{FF2B5EF4-FFF2-40B4-BE49-F238E27FC236}">
                <a16:creationId xmlns:a16="http://schemas.microsoft.com/office/drawing/2014/main" id="{47CC63FE-C9C8-4C27-A1DC-76F7179F32B4}"/>
              </a:ext>
            </a:extLst>
          </p:cNvPr>
          <p:cNvSpPr/>
          <p:nvPr/>
        </p:nvSpPr>
        <p:spPr>
          <a:xfrm>
            <a:off x="623999" y="3616839"/>
            <a:ext cx="4247182" cy="3046988"/>
          </a:xfrm>
          <a:prstGeom prst="rect">
            <a:avLst/>
          </a:prstGeom>
        </p:spPr>
        <p:txBody>
          <a:bodyPr wrap="square">
            <a:spAutoFit/>
          </a:bodyPr>
          <a:lstStyle/>
          <a:p>
            <a:r>
              <a:rPr lang="en-US" sz="2400" dirty="0">
                <a:latin typeface="+mj-lt"/>
              </a:rPr>
              <a:t>From 13 – 26 May we will have sli.do open for you to ask us any questions at any time.</a:t>
            </a:r>
          </a:p>
          <a:p>
            <a:r>
              <a:rPr lang="en-US" sz="2400" dirty="0">
                <a:latin typeface="+mj-lt"/>
              </a:rPr>
              <a:t> </a:t>
            </a:r>
          </a:p>
          <a:p>
            <a:r>
              <a:rPr lang="en-US" sz="2400" dirty="0">
                <a:latin typeface="+mj-lt"/>
              </a:rPr>
              <a:t>Go to </a:t>
            </a:r>
            <a:r>
              <a:rPr lang="en-US" sz="2400" b="1" dirty="0">
                <a:solidFill>
                  <a:schemeClr val="accent1"/>
                </a:solidFill>
                <a:latin typeface="+mj-lt"/>
                <a:hlinkClick r:id="rId3">
                  <a:extLst>
                    <a:ext uri="{A12FA001-AC4F-418D-AE19-62706E023703}">
                      <ahyp:hlinkClr xmlns:ahyp="http://schemas.microsoft.com/office/drawing/2018/hyperlinkcolor" val="tx"/>
                    </a:ext>
                  </a:extLst>
                </a:hlinkClick>
              </a:rPr>
              <a:t>www.sli.do</a:t>
            </a:r>
            <a:endParaRPr lang="en-US" sz="2400" b="1" dirty="0">
              <a:solidFill>
                <a:schemeClr val="accent1"/>
              </a:solidFill>
              <a:latin typeface="+mj-lt"/>
            </a:endParaRPr>
          </a:p>
          <a:p>
            <a:r>
              <a:rPr lang="en-US" sz="2400" dirty="0">
                <a:latin typeface="+mj-lt"/>
              </a:rPr>
              <a:t> </a:t>
            </a:r>
          </a:p>
          <a:p>
            <a:endParaRPr lang="en-US" sz="2400" b="0" i="0" dirty="0">
              <a:effectLst/>
              <a:latin typeface="+mj-lt"/>
            </a:endParaRPr>
          </a:p>
        </p:txBody>
      </p:sp>
      <p:sp>
        <p:nvSpPr>
          <p:cNvPr id="7" name="Title 4">
            <a:extLst>
              <a:ext uri="{FF2B5EF4-FFF2-40B4-BE49-F238E27FC236}">
                <a16:creationId xmlns:a16="http://schemas.microsoft.com/office/drawing/2014/main" id="{1ECC211C-C4BF-4321-B0F1-02E2B6C3B020}"/>
              </a:ext>
            </a:extLst>
          </p:cNvPr>
          <p:cNvSpPr txBox="1">
            <a:spLocks/>
          </p:cNvSpPr>
          <p:nvPr/>
        </p:nvSpPr>
        <p:spPr>
          <a:xfrm>
            <a:off x="0" y="1"/>
            <a:ext cx="16256000" cy="389468"/>
          </a:xfrm>
          <a:prstGeom prst="rect">
            <a:avLst/>
          </a:prstGeom>
          <a:solidFill>
            <a:schemeClr val="accent2"/>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US" sz="1600" dirty="0">
                <a:solidFill>
                  <a:schemeClr val="bg1"/>
                </a:solidFill>
              </a:rPr>
              <a:t>TRANSFORMATION OFFICE</a:t>
            </a:r>
          </a:p>
        </p:txBody>
      </p:sp>
      <p:pic>
        <p:nvPicPr>
          <p:cNvPr id="11" name="Picture 10">
            <a:extLst>
              <a:ext uri="{FF2B5EF4-FFF2-40B4-BE49-F238E27FC236}">
                <a16:creationId xmlns:a16="http://schemas.microsoft.com/office/drawing/2014/main" id="{631BED58-E1D7-4719-8FDD-FEA60368AF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470" y="1799776"/>
            <a:ext cx="3990417" cy="6588607"/>
          </a:xfrm>
          <a:prstGeom prst="rect">
            <a:avLst/>
          </a:prstGeom>
        </p:spPr>
      </p:pic>
      <p:pic>
        <p:nvPicPr>
          <p:cNvPr id="1034" name="Picture 10" descr="Slido">
            <a:extLst>
              <a:ext uri="{FF2B5EF4-FFF2-40B4-BE49-F238E27FC236}">
                <a16:creationId xmlns:a16="http://schemas.microsoft.com/office/drawing/2014/main" id="{40C060E6-1ECE-4F54-8B80-37160D7AA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8229" y="3011513"/>
            <a:ext cx="1952897" cy="8137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CC475E6-CF1B-429E-A3A2-742197C846EF}"/>
              </a:ext>
            </a:extLst>
          </p:cNvPr>
          <p:cNvSpPr/>
          <p:nvPr/>
        </p:nvSpPr>
        <p:spPr>
          <a:xfrm>
            <a:off x="9042400" y="6274348"/>
            <a:ext cx="8128000" cy="1077218"/>
          </a:xfrm>
          <a:prstGeom prst="rect">
            <a:avLst/>
          </a:prstGeom>
        </p:spPr>
        <p:txBody>
          <a:bodyPr>
            <a:spAutoFit/>
          </a:bodyPr>
          <a:lstStyle/>
          <a:p>
            <a:r>
              <a:rPr lang="en-US" sz="3200" dirty="0">
                <a:latin typeface="+mj-lt"/>
              </a:rPr>
              <a:t> </a:t>
            </a:r>
          </a:p>
          <a:p>
            <a:r>
              <a:rPr lang="en-US" sz="3200" dirty="0">
                <a:latin typeface="+mj-lt"/>
              </a:rPr>
              <a:t>We will get back to you!</a:t>
            </a:r>
          </a:p>
        </p:txBody>
      </p:sp>
      <p:cxnSp>
        <p:nvCxnSpPr>
          <p:cNvPr id="17" name="Straight Connector 16">
            <a:extLst>
              <a:ext uri="{FF2B5EF4-FFF2-40B4-BE49-F238E27FC236}">
                <a16:creationId xmlns:a16="http://schemas.microsoft.com/office/drawing/2014/main" id="{08F3369D-CBC0-4766-B815-7CFB8506B236}"/>
              </a:ext>
            </a:extLst>
          </p:cNvPr>
          <p:cNvCxnSpPr/>
          <p:nvPr/>
        </p:nvCxnSpPr>
        <p:spPr>
          <a:xfrm>
            <a:off x="9027886" y="4479335"/>
            <a:ext cx="7228114"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B570088-D5FD-42BA-BC8A-664A16D40A0C}"/>
              </a:ext>
            </a:extLst>
          </p:cNvPr>
          <p:cNvSpPr/>
          <p:nvPr/>
        </p:nvSpPr>
        <p:spPr>
          <a:xfrm>
            <a:off x="9027886" y="4347636"/>
            <a:ext cx="288000" cy="288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B00EF3-815F-48F2-BF60-3BECC088D369}"/>
              </a:ext>
            </a:extLst>
          </p:cNvPr>
          <p:cNvSpPr/>
          <p:nvPr/>
        </p:nvSpPr>
        <p:spPr>
          <a:xfrm>
            <a:off x="12353943" y="4347636"/>
            <a:ext cx="288000" cy="288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F72CDA-4E2D-4F73-BC0A-1E562311F304}"/>
              </a:ext>
            </a:extLst>
          </p:cNvPr>
          <p:cNvSpPr/>
          <p:nvPr/>
        </p:nvSpPr>
        <p:spPr>
          <a:xfrm>
            <a:off x="9042400" y="4739888"/>
            <a:ext cx="2319866" cy="400110"/>
          </a:xfrm>
          <a:prstGeom prst="rect">
            <a:avLst/>
          </a:prstGeom>
        </p:spPr>
        <p:txBody>
          <a:bodyPr wrap="none">
            <a:spAutoFit/>
          </a:bodyPr>
          <a:lstStyle/>
          <a:p>
            <a:r>
              <a:rPr lang="en-US" sz="2000" b="1" dirty="0">
                <a:solidFill>
                  <a:schemeClr val="accent1"/>
                </a:solidFill>
                <a:latin typeface="+mj-lt"/>
              </a:rPr>
              <a:t>From 13 – 19 May</a:t>
            </a:r>
          </a:p>
        </p:txBody>
      </p:sp>
      <p:sp>
        <p:nvSpPr>
          <p:cNvPr id="24" name="Rectangle 23">
            <a:extLst>
              <a:ext uri="{FF2B5EF4-FFF2-40B4-BE49-F238E27FC236}">
                <a16:creationId xmlns:a16="http://schemas.microsoft.com/office/drawing/2014/main" id="{6FCE45E2-2492-4C46-A4F7-91242C19C87D}"/>
              </a:ext>
            </a:extLst>
          </p:cNvPr>
          <p:cNvSpPr/>
          <p:nvPr/>
        </p:nvSpPr>
        <p:spPr>
          <a:xfrm>
            <a:off x="12353943" y="4739888"/>
            <a:ext cx="2319866" cy="400110"/>
          </a:xfrm>
          <a:prstGeom prst="rect">
            <a:avLst/>
          </a:prstGeom>
        </p:spPr>
        <p:txBody>
          <a:bodyPr wrap="none">
            <a:spAutoFit/>
          </a:bodyPr>
          <a:lstStyle/>
          <a:p>
            <a:r>
              <a:rPr lang="en-US" sz="2000" b="1" dirty="0">
                <a:solidFill>
                  <a:schemeClr val="accent1"/>
                </a:solidFill>
                <a:latin typeface="+mj-lt"/>
              </a:rPr>
              <a:t>From 20 – 26 May</a:t>
            </a:r>
          </a:p>
        </p:txBody>
      </p:sp>
      <p:sp>
        <p:nvSpPr>
          <p:cNvPr id="20" name="Rectangle 19">
            <a:extLst>
              <a:ext uri="{FF2B5EF4-FFF2-40B4-BE49-F238E27FC236}">
                <a16:creationId xmlns:a16="http://schemas.microsoft.com/office/drawing/2014/main" id="{E395C1C4-A6F1-4A70-B7BE-FB386012099E}"/>
              </a:ext>
            </a:extLst>
          </p:cNvPr>
          <p:cNvSpPr/>
          <p:nvPr/>
        </p:nvSpPr>
        <p:spPr>
          <a:xfrm>
            <a:off x="9027886" y="5310475"/>
            <a:ext cx="2191626" cy="1015663"/>
          </a:xfrm>
          <a:prstGeom prst="rect">
            <a:avLst/>
          </a:prstGeom>
        </p:spPr>
        <p:txBody>
          <a:bodyPr wrap="none">
            <a:spAutoFit/>
          </a:bodyPr>
          <a:lstStyle/>
          <a:p>
            <a:r>
              <a:rPr lang="en-US" sz="2000" dirty="0">
                <a:latin typeface="+mj-lt"/>
              </a:rPr>
              <a:t>Enter event code </a:t>
            </a:r>
          </a:p>
          <a:p>
            <a:r>
              <a:rPr lang="en-US" sz="4000" b="1" dirty="0">
                <a:solidFill>
                  <a:schemeClr val="accent2"/>
                </a:solidFill>
                <a:latin typeface="+mj-lt"/>
              </a:rPr>
              <a:t>#1797</a:t>
            </a:r>
          </a:p>
        </p:txBody>
      </p:sp>
      <p:sp>
        <p:nvSpPr>
          <p:cNvPr id="26" name="Rectangle 25">
            <a:extLst>
              <a:ext uri="{FF2B5EF4-FFF2-40B4-BE49-F238E27FC236}">
                <a16:creationId xmlns:a16="http://schemas.microsoft.com/office/drawing/2014/main" id="{23E8C463-61FE-4DC3-898D-8ACFC57484F6}"/>
              </a:ext>
            </a:extLst>
          </p:cNvPr>
          <p:cNvSpPr/>
          <p:nvPr/>
        </p:nvSpPr>
        <p:spPr>
          <a:xfrm>
            <a:off x="12339429" y="5310475"/>
            <a:ext cx="2191626" cy="1015663"/>
          </a:xfrm>
          <a:prstGeom prst="rect">
            <a:avLst/>
          </a:prstGeom>
        </p:spPr>
        <p:txBody>
          <a:bodyPr wrap="none">
            <a:spAutoFit/>
          </a:bodyPr>
          <a:lstStyle/>
          <a:p>
            <a:r>
              <a:rPr lang="en-US" sz="2000" dirty="0">
                <a:latin typeface="+mj-lt"/>
              </a:rPr>
              <a:t>Enter event code </a:t>
            </a:r>
          </a:p>
          <a:p>
            <a:r>
              <a:rPr lang="en-US" sz="4000" b="1" dirty="0">
                <a:solidFill>
                  <a:schemeClr val="accent2"/>
                </a:solidFill>
                <a:latin typeface="+mj-lt"/>
              </a:rPr>
              <a:t>#14516</a:t>
            </a:r>
          </a:p>
        </p:txBody>
      </p:sp>
      <p:sp>
        <p:nvSpPr>
          <p:cNvPr id="27" name="Footer Placeholder 4">
            <a:extLst>
              <a:ext uri="{FF2B5EF4-FFF2-40B4-BE49-F238E27FC236}">
                <a16:creationId xmlns:a16="http://schemas.microsoft.com/office/drawing/2014/main" id="{906B3DCD-1747-40BF-B157-DC9034D515A4}"/>
              </a:ext>
            </a:extLst>
          </p:cNvPr>
          <p:cNvSpPr txBox="1">
            <a:spLocks/>
          </p:cNvSpPr>
          <p:nvPr/>
        </p:nvSpPr>
        <p:spPr>
          <a:xfrm>
            <a:off x="2987749" y="8540157"/>
            <a:ext cx="8152833"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Private and confidential     Leadership Group Update</a:t>
            </a:r>
          </a:p>
        </p:txBody>
      </p:sp>
    </p:spTree>
    <p:extLst>
      <p:ext uri="{BB962C8B-B14F-4D97-AF65-F5344CB8AC3E}">
        <p14:creationId xmlns:p14="http://schemas.microsoft.com/office/powerpoint/2010/main" val="3187510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57373-0C07-43CA-8F2D-050FAB8208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 y="-1"/>
            <a:ext cx="16256001" cy="9144001"/>
          </a:xfrm>
          <a:prstGeom prst="rect">
            <a:avLst/>
          </a:prstGeom>
        </p:spPr>
      </p:pic>
      <p:sp>
        <p:nvSpPr>
          <p:cNvPr id="8" name="Rectangle: Single Corner Rounded 7">
            <a:extLst>
              <a:ext uri="{FF2B5EF4-FFF2-40B4-BE49-F238E27FC236}">
                <a16:creationId xmlns:a16="http://schemas.microsoft.com/office/drawing/2014/main" id="{3E0AD429-26C3-4100-9DC3-3B416EA92F36}"/>
              </a:ext>
            </a:extLst>
          </p:cNvPr>
          <p:cNvSpPr/>
          <p:nvPr/>
        </p:nvSpPr>
        <p:spPr>
          <a:xfrm flipV="1">
            <a:off x="-1" y="-2"/>
            <a:ext cx="7463279" cy="8379725"/>
          </a:xfrm>
          <a:prstGeom prst="round1Rect">
            <a:avLst/>
          </a:prstGeom>
          <a:solidFill>
            <a:schemeClr val="accent4">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49E1CF-406F-4454-8118-EAA87DF387EF}"/>
              </a:ext>
            </a:extLst>
          </p:cNvPr>
          <p:cNvSpPr>
            <a:spLocks noGrp="1"/>
          </p:cNvSpPr>
          <p:nvPr>
            <p:ph idx="4294967295"/>
          </p:nvPr>
        </p:nvSpPr>
        <p:spPr>
          <a:xfrm>
            <a:off x="679890" y="4696594"/>
            <a:ext cx="6501960" cy="6084888"/>
          </a:xfrm>
        </p:spPr>
        <p:txBody>
          <a:bodyPr/>
          <a:lstStyle/>
          <a:p>
            <a:pPr>
              <a:lnSpc>
                <a:spcPct val="100000"/>
              </a:lnSpc>
            </a:pPr>
            <a:r>
              <a:rPr lang="en-US" sz="5400" b="1" dirty="0">
                <a:solidFill>
                  <a:schemeClr val="bg1"/>
                </a:solidFill>
              </a:rPr>
              <a:t>Q&amp;A</a:t>
            </a:r>
            <a:endParaRPr lang="en-US" sz="3200" dirty="0">
              <a:solidFill>
                <a:schemeClr val="bg2"/>
              </a:solidFill>
            </a:endParaRPr>
          </a:p>
        </p:txBody>
      </p:sp>
      <p:pic>
        <p:nvPicPr>
          <p:cNvPr id="9" name="Picture 8">
            <a:extLst>
              <a:ext uri="{FF2B5EF4-FFF2-40B4-BE49-F238E27FC236}">
                <a16:creationId xmlns:a16="http://schemas.microsoft.com/office/drawing/2014/main" id="{11A90166-BE73-43CA-9CF7-FCB44D956604}"/>
              </a:ext>
            </a:extLst>
          </p:cNvPr>
          <p:cNvPicPr>
            <a:picLocks noChangeAspect="1"/>
          </p:cNvPicPr>
          <p:nvPr/>
        </p:nvPicPr>
        <p:blipFill>
          <a:blip r:embed="rId4" cstate="screen">
            <a:lum bright="100000"/>
            <a:extLst>
              <a:ext uri="{28A0092B-C50C-407E-A947-70E740481C1C}">
                <a14:useLocalDpi xmlns:a14="http://schemas.microsoft.com/office/drawing/2010/main"/>
              </a:ext>
            </a:extLst>
          </a:blip>
          <a:stretch>
            <a:fillRect/>
          </a:stretch>
        </p:blipFill>
        <p:spPr>
          <a:xfrm>
            <a:off x="770621" y="1404962"/>
            <a:ext cx="3300963" cy="1078288"/>
          </a:xfrm>
          <a:prstGeom prst="rect">
            <a:avLst/>
          </a:prstGeom>
        </p:spPr>
      </p:pic>
      <p:sp>
        <p:nvSpPr>
          <p:cNvPr id="10" name="Oval 9">
            <a:extLst>
              <a:ext uri="{FF2B5EF4-FFF2-40B4-BE49-F238E27FC236}">
                <a16:creationId xmlns:a16="http://schemas.microsoft.com/office/drawing/2014/main" id="{17AAC8C2-6BE2-471B-8D00-AAE043B61702}"/>
              </a:ext>
            </a:extLst>
          </p:cNvPr>
          <p:cNvSpPr/>
          <p:nvPr/>
        </p:nvSpPr>
        <p:spPr>
          <a:xfrm>
            <a:off x="679890" y="3337390"/>
            <a:ext cx="1189853" cy="1189853"/>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D7B9A1B4-B2CD-4A59-87F8-08AC5618D02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4933" y="3558368"/>
            <a:ext cx="768342" cy="768342"/>
          </a:xfrm>
          <a:prstGeom prst="rect">
            <a:avLst/>
          </a:prstGeom>
        </p:spPr>
      </p:pic>
    </p:spTree>
    <p:extLst>
      <p:ext uri="{BB962C8B-B14F-4D97-AF65-F5344CB8AC3E}">
        <p14:creationId xmlns:p14="http://schemas.microsoft.com/office/powerpoint/2010/main" val="13914160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CEBCE-4D0D-4BE0-8155-4637D954AAE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7808" b="7808"/>
          <a:stretch/>
        </p:blipFill>
        <p:spPr>
          <a:xfrm>
            <a:off x="4043" y="-2"/>
            <a:ext cx="16256002" cy="9144001"/>
          </a:xfrm>
          <a:prstGeom prst="rect">
            <a:avLst/>
          </a:prstGeom>
        </p:spPr>
      </p:pic>
      <p:sp>
        <p:nvSpPr>
          <p:cNvPr id="42" name="Rectangle 41">
            <a:extLst>
              <a:ext uri="{FF2B5EF4-FFF2-40B4-BE49-F238E27FC236}">
                <a16:creationId xmlns:a16="http://schemas.microsoft.com/office/drawing/2014/main" id="{7A7B59F4-798A-437B-BE48-6F70FC507F47}"/>
              </a:ext>
            </a:extLst>
          </p:cNvPr>
          <p:cNvSpPr/>
          <p:nvPr/>
        </p:nvSpPr>
        <p:spPr>
          <a:xfrm>
            <a:off x="0" y="0"/>
            <a:ext cx="16251957" cy="9144000"/>
          </a:xfrm>
          <a:prstGeom prst="rect">
            <a:avLst/>
          </a:prstGeom>
          <a:solidFill>
            <a:schemeClr val="tx2">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ate Placeholder 3">
            <a:extLst>
              <a:ext uri="{FF2B5EF4-FFF2-40B4-BE49-F238E27FC236}">
                <a16:creationId xmlns:a16="http://schemas.microsoft.com/office/drawing/2014/main" id="{10AF1A19-48D6-4334-A1E0-0AD57F302990}"/>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44" name="TextBox 43">
            <a:extLst>
              <a:ext uri="{FF2B5EF4-FFF2-40B4-BE49-F238E27FC236}">
                <a16:creationId xmlns:a16="http://schemas.microsoft.com/office/drawing/2014/main" id="{8A5BF57D-5463-4B8A-9B3E-D37D84F7220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2</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45" name="Picture 44">
            <a:extLst>
              <a:ext uri="{FF2B5EF4-FFF2-40B4-BE49-F238E27FC236}">
                <a16:creationId xmlns:a16="http://schemas.microsoft.com/office/drawing/2014/main" id="{F1B7F5A4-0440-47A0-8282-B89BA5D67750}"/>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7" name="Object 6" hidden="1">
            <a:extLst>
              <a:ext uri="{FF2B5EF4-FFF2-40B4-BE49-F238E27FC236}">
                <a16:creationId xmlns:a16="http://schemas.microsoft.com/office/drawing/2014/main" id="{1E19F948-C6DA-424F-9998-3A0FF1DB4E8F}"/>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1985" name="think-cell Slide" r:id="rId8" imgW="270" imgH="270" progId="TCLayout.ActiveDocument.1">
                  <p:embed/>
                </p:oleObj>
              </mc:Choice>
              <mc:Fallback>
                <p:oleObj name="think-cell Slide" r:id="rId8" imgW="270" imgH="270" progId="TCLayout.ActiveDocument.1">
                  <p:embed/>
                  <p:pic>
                    <p:nvPicPr>
                      <p:cNvPr id="7" name="Object 6" hidden="1">
                        <a:extLst>
                          <a:ext uri="{FF2B5EF4-FFF2-40B4-BE49-F238E27FC236}">
                            <a16:creationId xmlns:a16="http://schemas.microsoft.com/office/drawing/2014/main" id="{1E19F948-C6DA-424F-9998-3A0FF1DB4E8F}"/>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2DAC114-0A0B-483A-8D1B-6CD091574491}"/>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F5998CAC-26D2-4AC1-940C-67AFC039E726}"/>
              </a:ext>
            </a:extLst>
          </p:cNvPr>
          <p:cNvSpPr>
            <a:spLocks noGrp="1"/>
          </p:cNvSpPr>
          <p:nvPr>
            <p:ph type="title"/>
          </p:nvPr>
        </p:nvSpPr>
        <p:spPr/>
        <p:txBody>
          <a:bodyPr/>
          <a:lstStyle/>
          <a:p>
            <a:r>
              <a:rPr lang="en-US" dirty="0">
                <a:solidFill>
                  <a:schemeClr val="bg1"/>
                </a:solidFill>
              </a:rPr>
              <a:t>We are doing everything to keep you safe and provide support</a:t>
            </a:r>
            <a:endParaRPr lang="en-US" dirty="0">
              <a:solidFill>
                <a:schemeClr val="bg1"/>
              </a:solidFill>
              <a:effectLst/>
            </a:endParaRPr>
          </a:p>
        </p:txBody>
      </p:sp>
      <p:sp>
        <p:nvSpPr>
          <p:cNvPr id="17" name="Title 4">
            <a:extLst>
              <a:ext uri="{FF2B5EF4-FFF2-40B4-BE49-F238E27FC236}">
                <a16:creationId xmlns:a16="http://schemas.microsoft.com/office/drawing/2014/main" id="{0282E0CB-5A29-4044-AE92-E75AD73EA0D6}"/>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sp>
        <p:nvSpPr>
          <p:cNvPr id="19" name="Footer Placeholder 4">
            <a:extLst>
              <a:ext uri="{FF2B5EF4-FFF2-40B4-BE49-F238E27FC236}">
                <a16:creationId xmlns:a16="http://schemas.microsoft.com/office/drawing/2014/main" id="{AA8DFA10-B17E-4CB7-9DD4-5C58AAE62B1C}"/>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grpSp>
        <p:nvGrpSpPr>
          <p:cNvPr id="10" name="Group 9">
            <a:extLst>
              <a:ext uri="{FF2B5EF4-FFF2-40B4-BE49-F238E27FC236}">
                <a16:creationId xmlns:a16="http://schemas.microsoft.com/office/drawing/2014/main" id="{1613A658-3E43-47D1-92D7-17421CBDAD46}"/>
              </a:ext>
            </a:extLst>
          </p:cNvPr>
          <p:cNvGrpSpPr/>
          <p:nvPr/>
        </p:nvGrpSpPr>
        <p:grpSpPr>
          <a:xfrm>
            <a:off x="3647018" y="3029709"/>
            <a:ext cx="3600450" cy="3600450"/>
            <a:chOff x="889530" y="3029709"/>
            <a:chExt cx="3600450" cy="3600450"/>
          </a:xfrm>
        </p:grpSpPr>
        <p:sp>
          <p:nvSpPr>
            <p:cNvPr id="5" name="Circle: Hollow 4">
              <a:extLst>
                <a:ext uri="{FF2B5EF4-FFF2-40B4-BE49-F238E27FC236}">
                  <a16:creationId xmlns:a16="http://schemas.microsoft.com/office/drawing/2014/main" id="{404068F9-B69E-4DA5-95EC-6FF5C84AC503}"/>
                </a:ext>
              </a:extLst>
            </p:cNvPr>
            <p:cNvSpPr/>
            <p:nvPr/>
          </p:nvSpPr>
          <p:spPr>
            <a:xfrm>
              <a:off x="889530" y="3029709"/>
              <a:ext cx="3600450" cy="3600450"/>
            </a:xfrm>
            <a:prstGeom prst="donut">
              <a:avLst>
                <a:gd name="adj" fmla="val 791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1AD975B-95FC-420E-8162-CE2D88F88FBF}"/>
                </a:ext>
              </a:extLst>
            </p:cNvPr>
            <p:cNvSpPr txBox="1"/>
            <p:nvPr/>
          </p:nvSpPr>
          <p:spPr>
            <a:xfrm>
              <a:off x="1692065" y="4385391"/>
              <a:ext cx="2571750" cy="1015663"/>
            </a:xfrm>
            <a:prstGeom prst="rect">
              <a:avLst/>
            </a:prstGeom>
            <a:noFill/>
          </p:spPr>
          <p:txBody>
            <a:bodyPr wrap="square" lIns="0" tIns="0" rIns="0" bIns="0" numCol="1" spcCol="151200" rtlCol="0">
              <a:spAutoFit/>
            </a:bodyPr>
            <a:lstStyle/>
            <a:p>
              <a:r>
                <a:rPr lang="en-US" sz="6600" b="1" dirty="0">
                  <a:solidFill>
                    <a:schemeClr val="bg1"/>
                  </a:solidFill>
                </a:rPr>
                <a:t>100%</a:t>
              </a:r>
            </a:p>
          </p:txBody>
        </p:sp>
      </p:grpSp>
      <p:sp>
        <p:nvSpPr>
          <p:cNvPr id="9" name="Rectangle 8">
            <a:extLst>
              <a:ext uri="{FF2B5EF4-FFF2-40B4-BE49-F238E27FC236}">
                <a16:creationId xmlns:a16="http://schemas.microsoft.com/office/drawing/2014/main" id="{F128BBDA-168B-49D7-B015-99396BDBBEDF}"/>
              </a:ext>
            </a:extLst>
          </p:cNvPr>
          <p:cNvSpPr/>
          <p:nvPr/>
        </p:nvSpPr>
        <p:spPr>
          <a:xfrm>
            <a:off x="618067" y="3921993"/>
            <a:ext cx="3202836" cy="1815882"/>
          </a:xfrm>
          <a:prstGeom prst="rect">
            <a:avLst/>
          </a:prstGeom>
        </p:spPr>
        <p:txBody>
          <a:bodyPr wrap="square">
            <a:spAutoFit/>
          </a:bodyPr>
          <a:lstStyle/>
          <a:p>
            <a:r>
              <a:rPr lang="en-US" sz="2800" dirty="0">
                <a:solidFill>
                  <a:schemeClr val="bg1"/>
                </a:solidFill>
              </a:rPr>
              <a:t>We are 100% committed to looking after you </a:t>
            </a:r>
            <a:r>
              <a:rPr lang="en-US" sz="2800" i="1" dirty="0">
                <a:solidFill>
                  <a:schemeClr val="bg1"/>
                </a:solidFill>
              </a:rPr>
              <a:t>and </a:t>
            </a:r>
            <a:endParaRPr lang="en-US" sz="2800" dirty="0">
              <a:solidFill>
                <a:schemeClr val="bg1"/>
              </a:solidFill>
              <a:effectLst/>
            </a:endParaRPr>
          </a:p>
        </p:txBody>
      </p:sp>
      <p:sp>
        <p:nvSpPr>
          <p:cNvPr id="37" name="Rectangle 36">
            <a:extLst>
              <a:ext uri="{FF2B5EF4-FFF2-40B4-BE49-F238E27FC236}">
                <a16:creationId xmlns:a16="http://schemas.microsoft.com/office/drawing/2014/main" id="{23E272FC-6960-4D88-A6C8-CD7CC3536990}"/>
              </a:ext>
            </a:extLst>
          </p:cNvPr>
          <p:cNvSpPr/>
          <p:nvPr/>
        </p:nvSpPr>
        <p:spPr>
          <a:xfrm>
            <a:off x="7687607" y="3643349"/>
            <a:ext cx="3202836" cy="2246769"/>
          </a:xfrm>
          <a:prstGeom prst="rect">
            <a:avLst/>
          </a:prstGeom>
        </p:spPr>
        <p:txBody>
          <a:bodyPr wrap="square">
            <a:spAutoFit/>
          </a:bodyPr>
          <a:lstStyle/>
          <a:p>
            <a:r>
              <a:rPr lang="en-US" sz="2800" dirty="0">
                <a:solidFill>
                  <a:schemeClr val="bg1"/>
                </a:solidFill>
              </a:rPr>
              <a:t>driving change in our business so we are fighting fit and ready to succeed.</a:t>
            </a:r>
            <a:endParaRPr lang="en-US" sz="4000" dirty="0">
              <a:solidFill>
                <a:schemeClr val="bg1"/>
              </a:solidFill>
              <a:effectLst/>
            </a:endParaRPr>
          </a:p>
        </p:txBody>
      </p:sp>
      <p:sp>
        <p:nvSpPr>
          <p:cNvPr id="11" name="Rectangle: Top Corners Rounded 10">
            <a:extLst>
              <a:ext uri="{FF2B5EF4-FFF2-40B4-BE49-F238E27FC236}">
                <a16:creationId xmlns:a16="http://schemas.microsoft.com/office/drawing/2014/main" id="{B27F3BA1-047D-4A84-8CE5-3AD231F7D774}"/>
              </a:ext>
            </a:extLst>
          </p:cNvPr>
          <p:cNvSpPr/>
          <p:nvPr/>
        </p:nvSpPr>
        <p:spPr>
          <a:xfrm rot="16200000">
            <a:off x="12395718" y="2260660"/>
            <a:ext cx="2700338" cy="5012145"/>
          </a:xfrm>
          <a:prstGeom prst="round2SameRect">
            <a:avLst>
              <a:gd name="adj1" fmla="val 14021"/>
              <a:gd name="adj2" fmla="val 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8D3AEF-1F41-495B-817A-0C6EAE104825}"/>
              </a:ext>
            </a:extLst>
          </p:cNvPr>
          <p:cNvSpPr/>
          <p:nvPr/>
        </p:nvSpPr>
        <p:spPr>
          <a:xfrm>
            <a:off x="12608982" y="3899670"/>
            <a:ext cx="2878545" cy="1815882"/>
          </a:xfrm>
          <a:prstGeom prst="rect">
            <a:avLst/>
          </a:prstGeom>
        </p:spPr>
        <p:txBody>
          <a:bodyPr wrap="square">
            <a:spAutoFit/>
          </a:bodyPr>
          <a:lstStyle/>
          <a:p>
            <a:r>
              <a:rPr lang="en-US" sz="2800" b="1" dirty="0">
                <a:solidFill>
                  <a:schemeClr val="bg1"/>
                </a:solidFill>
              </a:rPr>
              <a:t>Staying focused on the future is going to be critical. </a:t>
            </a:r>
            <a:endParaRPr lang="en-US" sz="2800" b="1" dirty="0">
              <a:solidFill>
                <a:schemeClr val="bg1"/>
              </a:solidFill>
              <a:effectLst/>
            </a:endParaRPr>
          </a:p>
        </p:txBody>
      </p:sp>
      <p:grpSp>
        <p:nvGrpSpPr>
          <p:cNvPr id="47" name="Group 11">
            <a:extLst>
              <a:ext uri="{FF2B5EF4-FFF2-40B4-BE49-F238E27FC236}">
                <a16:creationId xmlns:a16="http://schemas.microsoft.com/office/drawing/2014/main" id="{C586B26C-202E-4CB2-80AF-380D25092F1F}"/>
              </a:ext>
            </a:extLst>
          </p:cNvPr>
          <p:cNvGrpSpPr>
            <a:grpSpLocks noChangeAspect="1"/>
          </p:cNvGrpSpPr>
          <p:nvPr/>
        </p:nvGrpSpPr>
        <p:grpSpPr bwMode="auto">
          <a:xfrm>
            <a:off x="11565367" y="4271963"/>
            <a:ext cx="833854" cy="831550"/>
            <a:chOff x="1396" y="470"/>
            <a:chExt cx="362" cy="361"/>
          </a:xfrm>
          <a:solidFill>
            <a:schemeClr val="bg1"/>
          </a:solidFill>
        </p:grpSpPr>
        <p:sp>
          <p:nvSpPr>
            <p:cNvPr id="48" name="Freeform 12">
              <a:extLst>
                <a:ext uri="{FF2B5EF4-FFF2-40B4-BE49-F238E27FC236}">
                  <a16:creationId xmlns:a16="http://schemas.microsoft.com/office/drawing/2014/main" id="{38EC0533-5334-4478-997F-9659C7F033F4}"/>
                </a:ext>
              </a:extLst>
            </p:cNvPr>
            <p:cNvSpPr>
              <a:spLocks noEditPoints="1"/>
            </p:cNvSpPr>
            <p:nvPr/>
          </p:nvSpPr>
          <p:spPr bwMode="auto">
            <a:xfrm>
              <a:off x="1561" y="470"/>
              <a:ext cx="197" cy="197"/>
            </a:xfrm>
            <a:custGeom>
              <a:avLst/>
              <a:gdLst>
                <a:gd name="T0" fmla="*/ 11 w 133"/>
                <a:gd name="T1" fmla="*/ 111 h 133"/>
                <a:gd name="T2" fmla="*/ 0 w 133"/>
                <a:gd name="T3" fmla="*/ 122 h 133"/>
                <a:gd name="T4" fmla="*/ 11 w 133"/>
                <a:gd name="T5" fmla="*/ 133 h 133"/>
                <a:gd name="T6" fmla="*/ 21 w 133"/>
                <a:gd name="T7" fmla="*/ 122 h 133"/>
                <a:gd name="T8" fmla="*/ 21 w 133"/>
                <a:gd name="T9" fmla="*/ 120 h 133"/>
                <a:gd name="T10" fmla="*/ 73 w 133"/>
                <a:gd name="T11" fmla="*/ 68 h 133"/>
                <a:gd name="T12" fmla="*/ 98 w 133"/>
                <a:gd name="T13" fmla="*/ 68 h 133"/>
                <a:gd name="T14" fmla="*/ 103 w 133"/>
                <a:gd name="T15" fmla="*/ 66 h 133"/>
                <a:gd name="T16" fmla="*/ 131 w 133"/>
                <a:gd name="T17" fmla="*/ 39 h 133"/>
                <a:gd name="T18" fmla="*/ 132 w 133"/>
                <a:gd name="T19" fmla="*/ 32 h 133"/>
                <a:gd name="T20" fmla="*/ 126 w 133"/>
                <a:gd name="T21" fmla="*/ 28 h 133"/>
                <a:gd name="T22" fmla="*/ 105 w 133"/>
                <a:gd name="T23" fmla="*/ 28 h 133"/>
                <a:gd name="T24" fmla="*/ 105 w 133"/>
                <a:gd name="T25" fmla="*/ 6 h 133"/>
                <a:gd name="T26" fmla="*/ 101 w 133"/>
                <a:gd name="T27" fmla="*/ 1 h 133"/>
                <a:gd name="T28" fmla="*/ 94 w 133"/>
                <a:gd name="T29" fmla="*/ 2 h 133"/>
                <a:gd name="T30" fmla="*/ 66 w 133"/>
                <a:gd name="T31" fmla="*/ 30 h 133"/>
                <a:gd name="T32" fmla="*/ 64 w 133"/>
                <a:gd name="T33" fmla="*/ 34 h 133"/>
                <a:gd name="T34" fmla="*/ 64 w 133"/>
                <a:gd name="T35" fmla="*/ 59 h 133"/>
                <a:gd name="T36" fmla="*/ 12 w 133"/>
                <a:gd name="T37" fmla="*/ 111 h 133"/>
                <a:gd name="T38" fmla="*/ 11 w 133"/>
                <a:gd name="T39" fmla="*/ 111 h 133"/>
                <a:gd name="T40" fmla="*/ 94 w 133"/>
                <a:gd name="T41" fmla="*/ 39 h 133"/>
                <a:gd name="T42" fmla="*/ 98 w 133"/>
                <a:gd name="T43" fmla="*/ 40 h 133"/>
                <a:gd name="T44" fmla="*/ 111 w 133"/>
                <a:gd name="T45" fmla="*/ 40 h 133"/>
                <a:gd name="T46" fmla="*/ 96 w 133"/>
                <a:gd name="T47" fmla="*/ 56 h 133"/>
                <a:gd name="T48" fmla="*/ 77 w 133"/>
                <a:gd name="T49" fmla="*/ 56 h 133"/>
                <a:gd name="T50" fmla="*/ 77 w 133"/>
                <a:gd name="T51" fmla="*/ 37 h 133"/>
                <a:gd name="T52" fmla="*/ 92 w 133"/>
                <a:gd name="T53" fmla="*/ 22 h 133"/>
                <a:gd name="T54" fmla="*/ 92 w 133"/>
                <a:gd name="T55" fmla="*/ 34 h 133"/>
                <a:gd name="T56" fmla="*/ 94 w 133"/>
                <a:gd name="T57" fmla="*/ 3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1" y="111"/>
                  </a:moveTo>
                  <a:cubicBezTo>
                    <a:pt x="5" y="111"/>
                    <a:pt x="0" y="116"/>
                    <a:pt x="0" y="122"/>
                  </a:cubicBezTo>
                  <a:cubicBezTo>
                    <a:pt x="0" y="128"/>
                    <a:pt x="5" y="133"/>
                    <a:pt x="11" y="133"/>
                  </a:cubicBezTo>
                  <a:cubicBezTo>
                    <a:pt x="17" y="133"/>
                    <a:pt x="21" y="128"/>
                    <a:pt x="21" y="122"/>
                  </a:cubicBezTo>
                  <a:cubicBezTo>
                    <a:pt x="21" y="121"/>
                    <a:pt x="21" y="121"/>
                    <a:pt x="21" y="120"/>
                  </a:cubicBezTo>
                  <a:cubicBezTo>
                    <a:pt x="73" y="68"/>
                    <a:pt x="73" y="68"/>
                    <a:pt x="73" y="68"/>
                  </a:cubicBezTo>
                  <a:cubicBezTo>
                    <a:pt x="98" y="68"/>
                    <a:pt x="98" y="68"/>
                    <a:pt x="98" y="68"/>
                  </a:cubicBezTo>
                  <a:cubicBezTo>
                    <a:pt x="100" y="68"/>
                    <a:pt x="102" y="68"/>
                    <a:pt x="103" y="66"/>
                  </a:cubicBezTo>
                  <a:cubicBezTo>
                    <a:pt x="131" y="39"/>
                    <a:pt x="131" y="39"/>
                    <a:pt x="131" y="39"/>
                  </a:cubicBezTo>
                  <a:cubicBezTo>
                    <a:pt x="132" y="37"/>
                    <a:pt x="133" y="34"/>
                    <a:pt x="132" y="32"/>
                  </a:cubicBezTo>
                  <a:cubicBezTo>
                    <a:pt x="131" y="29"/>
                    <a:pt x="129" y="28"/>
                    <a:pt x="126" y="28"/>
                  </a:cubicBezTo>
                  <a:cubicBezTo>
                    <a:pt x="105" y="28"/>
                    <a:pt x="105" y="28"/>
                    <a:pt x="105" y="28"/>
                  </a:cubicBezTo>
                  <a:cubicBezTo>
                    <a:pt x="105" y="6"/>
                    <a:pt x="105" y="6"/>
                    <a:pt x="105" y="6"/>
                  </a:cubicBezTo>
                  <a:cubicBezTo>
                    <a:pt x="105" y="4"/>
                    <a:pt x="103" y="2"/>
                    <a:pt x="101" y="1"/>
                  </a:cubicBezTo>
                  <a:cubicBezTo>
                    <a:pt x="99" y="0"/>
                    <a:pt x="96" y="0"/>
                    <a:pt x="94" y="2"/>
                  </a:cubicBezTo>
                  <a:cubicBezTo>
                    <a:pt x="66" y="30"/>
                    <a:pt x="66" y="30"/>
                    <a:pt x="66" y="30"/>
                  </a:cubicBezTo>
                  <a:cubicBezTo>
                    <a:pt x="65" y="31"/>
                    <a:pt x="64" y="32"/>
                    <a:pt x="64" y="34"/>
                  </a:cubicBezTo>
                  <a:cubicBezTo>
                    <a:pt x="64" y="59"/>
                    <a:pt x="64" y="59"/>
                    <a:pt x="64" y="59"/>
                  </a:cubicBezTo>
                  <a:cubicBezTo>
                    <a:pt x="12" y="111"/>
                    <a:pt x="12" y="111"/>
                    <a:pt x="12" y="111"/>
                  </a:cubicBezTo>
                  <a:cubicBezTo>
                    <a:pt x="12" y="111"/>
                    <a:pt x="11" y="111"/>
                    <a:pt x="11" y="111"/>
                  </a:cubicBezTo>
                  <a:close/>
                  <a:moveTo>
                    <a:pt x="94" y="39"/>
                  </a:moveTo>
                  <a:cubicBezTo>
                    <a:pt x="95" y="40"/>
                    <a:pt x="97" y="40"/>
                    <a:pt x="98" y="40"/>
                  </a:cubicBezTo>
                  <a:cubicBezTo>
                    <a:pt x="111" y="40"/>
                    <a:pt x="111" y="40"/>
                    <a:pt x="111" y="40"/>
                  </a:cubicBezTo>
                  <a:cubicBezTo>
                    <a:pt x="96" y="56"/>
                    <a:pt x="96" y="56"/>
                    <a:pt x="96" y="56"/>
                  </a:cubicBezTo>
                  <a:cubicBezTo>
                    <a:pt x="77" y="56"/>
                    <a:pt x="77" y="56"/>
                    <a:pt x="77" y="56"/>
                  </a:cubicBezTo>
                  <a:cubicBezTo>
                    <a:pt x="77" y="37"/>
                    <a:pt x="77" y="37"/>
                    <a:pt x="77" y="37"/>
                  </a:cubicBezTo>
                  <a:cubicBezTo>
                    <a:pt x="92" y="22"/>
                    <a:pt x="92" y="22"/>
                    <a:pt x="92" y="22"/>
                  </a:cubicBezTo>
                  <a:cubicBezTo>
                    <a:pt x="92" y="34"/>
                    <a:pt x="92" y="34"/>
                    <a:pt x="92" y="34"/>
                  </a:cubicBezTo>
                  <a:cubicBezTo>
                    <a:pt x="92" y="36"/>
                    <a:pt x="93" y="37"/>
                    <a:pt x="9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Freeform 13">
              <a:extLst>
                <a:ext uri="{FF2B5EF4-FFF2-40B4-BE49-F238E27FC236}">
                  <a16:creationId xmlns:a16="http://schemas.microsoft.com/office/drawing/2014/main" id="{4762DE4A-4876-4AE3-B8E3-A62C13B4D36D}"/>
                </a:ext>
              </a:extLst>
            </p:cNvPr>
            <p:cNvSpPr>
              <a:spLocks/>
            </p:cNvSpPr>
            <p:nvPr/>
          </p:nvSpPr>
          <p:spPr bwMode="auto">
            <a:xfrm>
              <a:off x="1703" y="573"/>
              <a:ext cx="55" cy="194"/>
            </a:xfrm>
            <a:custGeom>
              <a:avLst/>
              <a:gdLst>
                <a:gd name="T0" fmla="*/ 24 w 37"/>
                <a:gd name="T1" fmla="*/ 52 h 131"/>
                <a:gd name="T2" fmla="*/ 0 w 37"/>
                <a:gd name="T3" fmla="*/ 121 h 131"/>
                <a:gd name="T4" fmla="*/ 7 w 37"/>
                <a:gd name="T5" fmla="*/ 131 h 131"/>
                <a:gd name="T6" fmla="*/ 37 w 37"/>
                <a:gd name="T7" fmla="*/ 52 h 131"/>
                <a:gd name="T8" fmla="*/ 26 w 37"/>
                <a:gd name="T9" fmla="*/ 4 h 131"/>
                <a:gd name="T10" fmla="*/ 23 w 37"/>
                <a:gd name="T11" fmla="*/ 0 h 131"/>
                <a:gd name="T12" fmla="*/ 18 w 37"/>
                <a:gd name="T13" fmla="*/ 0 h 131"/>
                <a:gd name="T14" fmla="*/ 15 w 37"/>
                <a:gd name="T15" fmla="*/ 9 h 131"/>
                <a:gd name="T16" fmla="*/ 24 w 37"/>
                <a:gd name="T17" fmla="*/ 5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1">
                  <a:moveTo>
                    <a:pt x="24" y="52"/>
                  </a:moveTo>
                  <a:cubicBezTo>
                    <a:pt x="24" y="78"/>
                    <a:pt x="15" y="102"/>
                    <a:pt x="0" y="121"/>
                  </a:cubicBezTo>
                  <a:cubicBezTo>
                    <a:pt x="7" y="131"/>
                    <a:pt x="7" y="131"/>
                    <a:pt x="7" y="131"/>
                  </a:cubicBezTo>
                  <a:cubicBezTo>
                    <a:pt x="25" y="110"/>
                    <a:pt x="37" y="82"/>
                    <a:pt x="37" y="52"/>
                  </a:cubicBezTo>
                  <a:cubicBezTo>
                    <a:pt x="37" y="35"/>
                    <a:pt x="33" y="19"/>
                    <a:pt x="26" y="4"/>
                  </a:cubicBezTo>
                  <a:cubicBezTo>
                    <a:pt x="26" y="2"/>
                    <a:pt x="25" y="1"/>
                    <a:pt x="23" y="0"/>
                  </a:cubicBezTo>
                  <a:cubicBezTo>
                    <a:pt x="21" y="0"/>
                    <a:pt x="20" y="0"/>
                    <a:pt x="18" y="0"/>
                  </a:cubicBezTo>
                  <a:cubicBezTo>
                    <a:pt x="15" y="2"/>
                    <a:pt x="14" y="5"/>
                    <a:pt x="15" y="9"/>
                  </a:cubicBezTo>
                  <a:cubicBezTo>
                    <a:pt x="21" y="22"/>
                    <a:pt x="24" y="37"/>
                    <a:pt x="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Freeform 14">
              <a:extLst>
                <a:ext uri="{FF2B5EF4-FFF2-40B4-BE49-F238E27FC236}">
                  <a16:creationId xmlns:a16="http://schemas.microsoft.com/office/drawing/2014/main" id="{A8EAC610-0EBD-467E-93B4-BC8EE6D28061}"/>
                </a:ext>
              </a:extLst>
            </p:cNvPr>
            <p:cNvSpPr>
              <a:spLocks/>
            </p:cNvSpPr>
            <p:nvPr/>
          </p:nvSpPr>
          <p:spPr bwMode="auto">
            <a:xfrm>
              <a:off x="1401" y="526"/>
              <a:ext cx="56" cy="83"/>
            </a:xfrm>
            <a:custGeom>
              <a:avLst/>
              <a:gdLst>
                <a:gd name="T0" fmla="*/ 30 w 38"/>
                <a:gd name="T1" fmla="*/ 0 h 56"/>
                <a:gd name="T2" fmla="*/ 0 w 38"/>
                <a:gd name="T3" fmla="*/ 55 h 56"/>
                <a:gd name="T4" fmla="*/ 13 w 38"/>
                <a:gd name="T5" fmla="*/ 56 h 56"/>
                <a:gd name="T6" fmla="*/ 38 w 38"/>
                <a:gd name="T7" fmla="*/ 10 h 56"/>
                <a:gd name="T8" fmla="*/ 30 w 38"/>
                <a:gd name="T9" fmla="*/ 0 h 56"/>
              </a:gdLst>
              <a:ahLst/>
              <a:cxnLst>
                <a:cxn ang="0">
                  <a:pos x="T0" y="T1"/>
                </a:cxn>
                <a:cxn ang="0">
                  <a:pos x="T2" y="T3"/>
                </a:cxn>
                <a:cxn ang="0">
                  <a:pos x="T4" y="T5"/>
                </a:cxn>
                <a:cxn ang="0">
                  <a:pos x="T6" y="T7"/>
                </a:cxn>
                <a:cxn ang="0">
                  <a:pos x="T8" y="T9"/>
                </a:cxn>
              </a:cxnLst>
              <a:rect l="0" t="0" r="r" b="b"/>
              <a:pathLst>
                <a:path w="38" h="56">
                  <a:moveTo>
                    <a:pt x="30" y="0"/>
                  </a:moveTo>
                  <a:cubicBezTo>
                    <a:pt x="16" y="16"/>
                    <a:pt x="5" y="34"/>
                    <a:pt x="0" y="55"/>
                  </a:cubicBezTo>
                  <a:cubicBezTo>
                    <a:pt x="13" y="56"/>
                    <a:pt x="13" y="56"/>
                    <a:pt x="13" y="56"/>
                  </a:cubicBezTo>
                  <a:cubicBezTo>
                    <a:pt x="18" y="39"/>
                    <a:pt x="26" y="23"/>
                    <a:pt x="38" y="1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Freeform 15">
              <a:extLst>
                <a:ext uri="{FF2B5EF4-FFF2-40B4-BE49-F238E27FC236}">
                  <a16:creationId xmlns:a16="http://schemas.microsoft.com/office/drawing/2014/main" id="{EA9E66F3-01E3-4682-A6D8-425105B4A149}"/>
                </a:ext>
              </a:extLst>
            </p:cNvPr>
            <p:cNvSpPr>
              <a:spLocks/>
            </p:cNvSpPr>
            <p:nvPr/>
          </p:nvSpPr>
          <p:spPr bwMode="auto">
            <a:xfrm>
              <a:off x="1396" y="661"/>
              <a:ext cx="237" cy="170"/>
            </a:xfrm>
            <a:custGeom>
              <a:avLst/>
              <a:gdLst>
                <a:gd name="T0" fmla="*/ 122 w 160"/>
                <a:gd name="T1" fmla="*/ 102 h 115"/>
                <a:gd name="T2" fmla="*/ 12 w 160"/>
                <a:gd name="T3" fmla="*/ 0 h 115"/>
                <a:gd name="T4" fmla="*/ 0 w 160"/>
                <a:gd name="T5" fmla="*/ 0 h 115"/>
                <a:gd name="T6" fmla="*/ 122 w 160"/>
                <a:gd name="T7" fmla="*/ 115 h 115"/>
                <a:gd name="T8" fmla="*/ 160 w 160"/>
                <a:gd name="T9" fmla="*/ 109 h 115"/>
                <a:gd name="T10" fmla="*/ 153 w 160"/>
                <a:gd name="T11" fmla="*/ 98 h 115"/>
                <a:gd name="T12" fmla="*/ 122 w 160"/>
                <a:gd name="T13" fmla="*/ 102 h 115"/>
              </a:gdLst>
              <a:ahLst/>
              <a:cxnLst>
                <a:cxn ang="0">
                  <a:pos x="T0" y="T1"/>
                </a:cxn>
                <a:cxn ang="0">
                  <a:pos x="T2" y="T3"/>
                </a:cxn>
                <a:cxn ang="0">
                  <a:pos x="T4" y="T5"/>
                </a:cxn>
                <a:cxn ang="0">
                  <a:pos x="T6" y="T7"/>
                </a:cxn>
                <a:cxn ang="0">
                  <a:pos x="T8" y="T9"/>
                </a:cxn>
                <a:cxn ang="0">
                  <a:pos x="T10" y="T11"/>
                </a:cxn>
                <a:cxn ang="0">
                  <a:pos x="T12" y="T13"/>
                </a:cxn>
              </a:cxnLst>
              <a:rect l="0" t="0" r="r" b="b"/>
              <a:pathLst>
                <a:path w="160" h="115">
                  <a:moveTo>
                    <a:pt x="122" y="102"/>
                  </a:moveTo>
                  <a:cubicBezTo>
                    <a:pt x="64" y="102"/>
                    <a:pt x="16" y="57"/>
                    <a:pt x="12" y="0"/>
                  </a:cubicBezTo>
                  <a:cubicBezTo>
                    <a:pt x="0" y="0"/>
                    <a:pt x="0" y="0"/>
                    <a:pt x="0" y="0"/>
                  </a:cubicBezTo>
                  <a:cubicBezTo>
                    <a:pt x="3" y="64"/>
                    <a:pt x="56" y="115"/>
                    <a:pt x="122" y="115"/>
                  </a:cubicBezTo>
                  <a:cubicBezTo>
                    <a:pt x="135" y="115"/>
                    <a:pt x="148" y="113"/>
                    <a:pt x="160" y="109"/>
                  </a:cubicBezTo>
                  <a:cubicBezTo>
                    <a:pt x="153" y="98"/>
                    <a:pt x="153" y="98"/>
                    <a:pt x="153" y="98"/>
                  </a:cubicBezTo>
                  <a:cubicBezTo>
                    <a:pt x="143" y="101"/>
                    <a:pt x="132" y="102"/>
                    <a:pt x="12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Freeform 16">
              <a:extLst>
                <a:ext uri="{FF2B5EF4-FFF2-40B4-BE49-F238E27FC236}">
                  <a16:creationId xmlns:a16="http://schemas.microsoft.com/office/drawing/2014/main" id="{8D593602-CCDB-4825-AEE7-647A6E863340}"/>
                </a:ext>
              </a:extLst>
            </p:cNvPr>
            <p:cNvSpPr>
              <a:spLocks/>
            </p:cNvSpPr>
            <p:nvPr/>
          </p:nvSpPr>
          <p:spPr bwMode="auto">
            <a:xfrm>
              <a:off x="1497" y="470"/>
              <a:ext cx="157" cy="34"/>
            </a:xfrm>
            <a:custGeom>
              <a:avLst/>
              <a:gdLst>
                <a:gd name="T0" fmla="*/ 105 w 106"/>
                <a:gd name="T1" fmla="*/ 14 h 23"/>
                <a:gd name="T2" fmla="*/ 102 w 106"/>
                <a:gd name="T3" fmla="*/ 10 h 23"/>
                <a:gd name="T4" fmla="*/ 54 w 106"/>
                <a:gd name="T5" fmla="*/ 0 h 23"/>
                <a:gd name="T6" fmla="*/ 0 w 106"/>
                <a:gd name="T7" fmla="*/ 12 h 23"/>
                <a:gd name="T8" fmla="*/ 8 w 106"/>
                <a:gd name="T9" fmla="*/ 23 h 23"/>
                <a:gd name="T10" fmla="*/ 54 w 106"/>
                <a:gd name="T11" fmla="*/ 13 h 23"/>
                <a:gd name="T12" fmla="*/ 97 w 106"/>
                <a:gd name="T13" fmla="*/ 22 h 23"/>
                <a:gd name="T14" fmla="*/ 102 w 106"/>
                <a:gd name="T15" fmla="*/ 22 h 23"/>
                <a:gd name="T16" fmla="*/ 105 w 106"/>
                <a:gd name="T17" fmla="*/ 18 h 23"/>
                <a:gd name="T18" fmla="*/ 105 w 106"/>
                <a:gd name="T1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3">
                  <a:moveTo>
                    <a:pt x="105" y="14"/>
                  </a:moveTo>
                  <a:cubicBezTo>
                    <a:pt x="105" y="12"/>
                    <a:pt x="104" y="11"/>
                    <a:pt x="102" y="10"/>
                  </a:cubicBezTo>
                  <a:cubicBezTo>
                    <a:pt x="87" y="3"/>
                    <a:pt x="70" y="0"/>
                    <a:pt x="54" y="0"/>
                  </a:cubicBezTo>
                  <a:cubicBezTo>
                    <a:pt x="34" y="0"/>
                    <a:pt x="16" y="5"/>
                    <a:pt x="0" y="12"/>
                  </a:cubicBezTo>
                  <a:cubicBezTo>
                    <a:pt x="8" y="23"/>
                    <a:pt x="8" y="23"/>
                    <a:pt x="8" y="23"/>
                  </a:cubicBezTo>
                  <a:cubicBezTo>
                    <a:pt x="22" y="16"/>
                    <a:pt x="37" y="13"/>
                    <a:pt x="54" y="13"/>
                  </a:cubicBezTo>
                  <a:cubicBezTo>
                    <a:pt x="69" y="13"/>
                    <a:pt x="83" y="16"/>
                    <a:pt x="97" y="22"/>
                  </a:cubicBezTo>
                  <a:cubicBezTo>
                    <a:pt x="99" y="22"/>
                    <a:pt x="100" y="22"/>
                    <a:pt x="102" y="22"/>
                  </a:cubicBezTo>
                  <a:cubicBezTo>
                    <a:pt x="103" y="21"/>
                    <a:pt x="105" y="20"/>
                    <a:pt x="105" y="18"/>
                  </a:cubicBezTo>
                  <a:cubicBezTo>
                    <a:pt x="106" y="17"/>
                    <a:pt x="106" y="15"/>
                    <a:pt x="10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4" name="Freeform 17">
              <a:extLst>
                <a:ext uri="{FF2B5EF4-FFF2-40B4-BE49-F238E27FC236}">
                  <a16:creationId xmlns:a16="http://schemas.microsoft.com/office/drawing/2014/main" id="{35465266-08E1-4E90-96C0-88D3B6D248E0}"/>
                </a:ext>
              </a:extLst>
            </p:cNvPr>
            <p:cNvSpPr>
              <a:spLocks/>
            </p:cNvSpPr>
            <p:nvPr/>
          </p:nvSpPr>
          <p:spPr bwMode="auto">
            <a:xfrm>
              <a:off x="1451" y="525"/>
              <a:ext cx="184" cy="191"/>
            </a:xfrm>
            <a:custGeom>
              <a:avLst/>
              <a:gdLst>
                <a:gd name="T0" fmla="*/ 21 w 124"/>
                <a:gd name="T1" fmla="*/ 120 h 129"/>
                <a:gd name="T2" fmla="*/ 12 w 124"/>
                <a:gd name="T3" fmla="*/ 85 h 129"/>
                <a:gd name="T4" fmla="*/ 85 w 124"/>
                <a:gd name="T5" fmla="*/ 13 h 129"/>
                <a:gd name="T6" fmla="*/ 114 w 124"/>
                <a:gd name="T7" fmla="*/ 19 h 129"/>
                <a:gd name="T8" fmla="*/ 123 w 124"/>
                <a:gd name="T9" fmla="*/ 16 h 129"/>
                <a:gd name="T10" fmla="*/ 120 w 124"/>
                <a:gd name="T11" fmla="*/ 8 h 129"/>
                <a:gd name="T12" fmla="*/ 119 w 124"/>
                <a:gd name="T13" fmla="*/ 8 h 129"/>
                <a:gd name="T14" fmla="*/ 85 w 124"/>
                <a:gd name="T15" fmla="*/ 0 h 129"/>
                <a:gd name="T16" fmla="*/ 0 w 124"/>
                <a:gd name="T17" fmla="*/ 85 h 129"/>
                <a:gd name="T18" fmla="*/ 12 w 124"/>
                <a:gd name="T19" fmla="*/ 129 h 129"/>
                <a:gd name="T20" fmla="*/ 21 w 124"/>
                <a:gd name="T21" fmla="*/ 1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29">
                  <a:moveTo>
                    <a:pt x="21" y="120"/>
                  </a:moveTo>
                  <a:cubicBezTo>
                    <a:pt x="16" y="110"/>
                    <a:pt x="12" y="98"/>
                    <a:pt x="12" y="85"/>
                  </a:cubicBezTo>
                  <a:cubicBezTo>
                    <a:pt x="12" y="45"/>
                    <a:pt x="45" y="13"/>
                    <a:pt x="85" y="13"/>
                  </a:cubicBezTo>
                  <a:cubicBezTo>
                    <a:pt x="95" y="13"/>
                    <a:pt x="105" y="15"/>
                    <a:pt x="114" y="19"/>
                  </a:cubicBezTo>
                  <a:cubicBezTo>
                    <a:pt x="118" y="21"/>
                    <a:pt x="121" y="19"/>
                    <a:pt x="123" y="16"/>
                  </a:cubicBezTo>
                  <a:cubicBezTo>
                    <a:pt x="124" y="13"/>
                    <a:pt x="123" y="9"/>
                    <a:pt x="120" y="8"/>
                  </a:cubicBezTo>
                  <a:cubicBezTo>
                    <a:pt x="119" y="8"/>
                    <a:pt x="119" y="8"/>
                    <a:pt x="119" y="8"/>
                  </a:cubicBezTo>
                  <a:cubicBezTo>
                    <a:pt x="108" y="3"/>
                    <a:pt x="97" y="0"/>
                    <a:pt x="85" y="0"/>
                  </a:cubicBezTo>
                  <a:cubicBezTo>
                    <a:pt x="38" y="0"/>
                    <a:pt x="0" y="38"/>
                    <a:pt x="0" y="85"/>
                  </a:cubicBezTo>
                  <a:cubicBezTo>
                    <a:pt x="0" y="101"/>
                    <a:pt x="4" y="116"/>
                    <a:pt x="12" y="129"/>
                  </a:cubicBezTo>
                  <a:lnTo>
                    <a:pt x="21"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9" name="Freeform 18">
              <a:extLst>
                <a:ext uri="{FF2B5EF4-FFF2-40B4-BE49-F238E27FC236}">
                  <a16:creationId xmlns:a16="http://schemas.microsoft.com/office/drawing/2014/main" id="{1CDB44B6-E839-4319-A78E-9D35EC3AD7F0}"/>
                </a:ext>
              </a:extLst>
            </p:cNvPr>
            <p:cNvSpPr>
              <a:spLocks/>
            </p:cNvSpPr>
            <p:nvPr/>
          </p:nvSpPr>
          <p:spPr bwMode="auto">
            <a:xfrm>
              <a:off x="1515" y="593"/>
              <a:ext cx="188" cy="183"/>
            </a:xfrm>
            <a:custGeom>
              <a:avLst/>
              <a:gdLst>
                <a:gd name="T0" fmla="*/ 119 w 127"/>
                <a:gd name="T1" fmla="*/ 4 h 124"/>
                <a:gd name="T2" fmla="*/ 115 w 127"/>
                <a:gd name="T3" fmla="*/ 1 h 124"/>
                <a:gd name="T4" fmla="*/ 111 w 127"/>
                <a:gd name="T5" fmla="*/ 1 h 124"/>
                <a:gd name="T6" fmla="*/ 107 w 127"/>
                <a:gd name="T7" fmla="*/ 4 h 124"/>
                <a:gd name="T8" fmla="*/ 107 w 127"/>
                <a:gd name="T9" fmla="*/ 9 h 124"/>
                <a:gd name="T10" fmla="*/ 114 w 127"/>
                <a:gd name="T11" fmla="*/ 39 h 124"/>
                <a:gd name="T12" fmla="*/ 42 w 127"/>
                <a:gd name="T13" fmla="*/ 111 h 124"/>
                <a:gd name="T14" fmla="*/ 10 w 127"/>
                <a:gd name="T15" fmla="*/ 104 h 124"/>
                <a:gd name="T16" fmla="*/ 0 w 127"/>
                <a:gd name="T17" fmla="*/ 113 h 124"/>
                <a:gd name="T18" fmla="*/ 42 w 127"/>
                <a:gd name="T19" fmla="*/ 124 h 124"/>
                <a:gd name="T20" fmla="*/ 127 w 127"/>
                <a:gd name="T21" fmla="*/ 39 h 124"/>
                <a:gd name="T22" fmla="*/ 119 w 127"/>
                <a:gd name="T23"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4">
                  <a:moveTo>
                    <a:pt x="119" y="4"/>
                  </a:moveTo>
                  <a:cubicBezTo>
                    <a:pt x="118" y="3"/>
                    <a:pt x="117" y="1"/>
                    <a:pt x="115" y="1"/>
                  </a:cubicBezTo>
                  <a:cubicBezTo>
                    <a:pt x="114" y="0"/>
                    <a:pt x="112" y="0"/>
                    <a:pt x="111" y="1"/>
                  </a:cubicBezTo>
                  <a:cubicBezTo>
                    <a:pt x="109" y="2"/>
                    <a:pt x="108" y="3"/>
                    <a:pt x="107" y="4"/>
                  </a:cubicBezTo>
                  <a:cubicBezTo>
                    <a:pt x="107" y="6"/>
                    <a:pt x="107" y="8"/>
                    <a:pt x="107" y="9"/>
                  </a:cubicBezTo>
                  <a:cubicBezTo>
                    <a:pt x="112" y="19"/>
                    <a:pt x="114" y="29"/>
                    <a:pt x="114" y="39"/>
                  </a:cubicBezTo>
                  <a:cubicBezTo>
                    <a:pt x="114" y="79"/>
                    <a:pt x="81" y="111"/>
                    <a:pt x="42" y="111"/>
                  </a:cubicBezTo>
                  <a:cubicBezTo>
                    <a:pt x="30" y="111"/>
                    <a:pt x="20" y="109"/>
                    <a:pt x="10" y="104"/>
                  </a:cubicBezTo>
                  <a:cubicBezTo>
                    <a:pt x="0" y="113"/>
                    <a:pt x="0" y="113"/>
                    <a:pt x="0" y="113"/>
                  </a:cubicBezTo>
                  <a:cubicBezTo>
                    <a:pt x="12" y="120"/>
                    <a:pt x="27" y="124"/>
                    <a:pt x="42" y="124"/>
                  </a:cubicBezTo>
                  <a:cubicBezTo>
                    <a:pt x="88" y="124"/>
                    <a:pt x="127" y="86"/>
                    <a:pt x="127" y="39"/>
                  </a:cubicBezTo>
                  <a:cubicBezTo>
                    <a:pt x="127" y="27"/>
                    <a:pt x="124" y="15"/>
                    <a:pt x="1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0" name="Freeform 19">
              <a:extLst>
                <a:ext uri="{FF2B5EF4-FFF2-40B4-BE49-F238E27FC236}">
                  <a16:creationId xmlns:a16="http://schemas.microsoft.com/office/drawing/2014/main" id="{9BF80CCC-21C9-430E-AD32-098F1E032078}"/>
                </a:ext>
              </a:extLst>
            </p:cNvPr>
            <p:cNvSpPr>
              <a:spLocks/>
            </p:cNvSpPr>
            <p:nvPr/>
          </p:nvSpPr>
          <p:spPr bwMode="auto">
            <a:xfrm>
              <a:off x="1522" y="579"/>
              <a:ext cx="79" cy="36"/>
            </a:xfrm>
            <a:custGeom>
              <a:avLst/>
              <a:gdLst>
                <a:gd name="T0" fmla="*/ 11 w 53"/>
                <a:gd name="T1" fmla="*/ 24 h 24"/>
                <a:gd name="T2" fmla="*/ 37 w 53"/>
                <a:gd name="T3" fmla="*/ 13 h 24"/>
                <a:gd name="T4" fmla="*/ 44 w 53"/>
                <a:gd name="T5" fmla="*/ 14 h 24"/>
                <a:gd name="T6" fmla="*/ 52 w 53"/>
                <a:gd name="T7" fmla="*/ 9 h 24"/>
                <a:gd name="T8" fmla="*/ 47 w 53"/>
                <a:gd name="T9" fmla="*/ 1 h 24"/>
                <a:gd name="T10" fmla="*/ 37 w 53"/>
                <a:gd name="T11" fmla="*/ 0 h 24"/>
                <a:gd name="T12" fmla="*/ 0 w 53"/>
                <a:gd name="T13" fmla="*/ 18 h 24"/>
                <a:gd name="T14" fmla="*/ 11 w 53"/>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4">
                  <a:moveTo>
                    <a:pt x="11" y="24"/>
                  </a:moveTo>
                  <a:cubicBezTo>
                    <a:pt x="17" y="17"/>
                    <a:pt x="26" y="13"/>
                    <a:pt x="37" y="13"/>
                  </a:cubicBezTo>
                  <a:cubicBezTo>
                    <a:pt x="39" y="13"/>
                    <a:pt x="42" y="13"/>
                    <a:pt x="44" y="14"/>
                  </a:cubicBezTo>
                  <a:cubicBezTo>
                    <a:pt x="48" y="14"/>
                    <a:pt x="51" y="12"/>
                    <a:pt x="52" y="9"/>
                  </a:cubicBezTo>
                  <a:cubicBezTo>
                    <a:pt x="53" y="5"/>
                    <a:pt x="51" y="2"/>
                    <a:pt x="47" y="1"/>
                  </a:cubicBezTo>
                  <a:cubicBezTo>
                    <a:pt x="44" y="1"/>
                    <a:pt x="40" y="0"/>
                    <a:pt x="37" y="0"/>
                  </a:cubicBezTo>
                  <a:cubicBezTo>
                    <a:pt x="22" y="0"/>
                    <a:pt x="8" y="7"/>
                    <a:pt x="0" y="18"/>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 name="Freeform 20">
              <a:extLst>
                <a:ext uri="{FF2B5EF4-FFF2-40B4-BE49-F238E27FC236}">
                  <a16:creationId xmlns:a16="http://schemas.microsoft.com/office/drawing/2014/main" id="{3C6558E5-43B6-4827-83C7-6AE73B6BD7E6}"/>
                </a:ext>
              </a:extLst>
            </p:cNvPr>
            <p:cNvSpPr>
              <a:spLocks/>
            </p:cNvSpPr>
            <p:nvPr/>
          </p:nvSpPr>
          <p:spPr bwMode="auto">
            <a:xfrm>
              <a:off x="1506" y="627"/>
              <a:ext cx="141" cy="94"/>
            </a:xfrm>
            <a:custGeom>
              <a:avLst/>
              <a:gdLst>
                <a:gd name="T0" fmla="*/ 94 w 95"/>
                <a:gd name="T1" fmla="*/ 5 h 64"/>
                <a:gd name="T2" fmla="*/ 91 w 95"/>
                <a:gd name="T3" fmla="*/ 1 h 64"/>
                <a:gd name="T4" fmla="*/ 87 w 95"/>
                <a:gd name="T5" fmla="*/ 1 h 64"/>
                <a:gd name="T6" fmla="*/ 83 w 95"/>
                <a:gd name="T7" fmla="*/ 3 h 64"/>
                <a:gd name="T8" fmla="*/ 82 w 95"/>
                <a:gd name="T9" fmla="*/ 8 h 64"/>
                <a:gd name="T10" fmla="*/ 83 w 95"/>
                <a:gd name="T11" fmla="*/ 16 h 64"/>
                <a:gd name="T12" fmla="*/ 48 w 95"/>
                <a:gd name="T13" fmla="*/ 51 h 64"/>
                <a:gd name="T14" fmla="*/ 12 w 95"/>
                <a:gd name="T15" fmla="*/ 16 h 64"/>
                <a:gd name="T16" fmla="*/ 12 w 95"/>
                <a:gd name="T17" fmla="*/ 15 h 64"/>
                <a:gd name="T18" fmla="*/ 0 w 95"/>
                <a:gd name="T19" fmla="*/ 8 h 64"/>
                <a:gd name="T20" fmla="*/ 0 w 95"/>
                <a:gd name="T21" fmla="*/ 16 h 64"/>
                <a:gd name="T22" fmla="*/ 48 w 95"/>
                <a:gd name="T23" fmla="*/ 64 h 64"/>
                <a:gd name="T24" fmla="*/ 95 w 95"/>
                <a:gd name="T25" fmla="*/ 16 h 64"/>
                <a:gd name="T26" fmla="*/ 94 w 95"/>
                <a:gd name="T27"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64">
                  <a:moveTo>
                    <a:pt x="94" y="5"/>
                  </a:moveTo>
                  <a:cubicBezTo>
                    <a:pt x="94" y="4"/>
                    <a:pt x="93" y="2"/>
                    <a:pt x="91" y="1"/>
                  </a:cubicBezTo>
                  <a:cubicBezTo>
                    <a:pt x="90" y="1"/>
                    <a:pt x="88" y="0"/>
                    <a:pt x="87" y="1"/>
                  </a:cubicBezTo>
                  <a:cubicBezTo>
                    <a:pt x="85" y="1"/>
                    <a:pt x="84" y="2"/>
                    <a:pt x="83" y="3"/>
                  </a:cubicBezTo>
                  <a:cubicBezTo>
                    <a:pt x="82" y="5"/>
                    <a:pt x="82" y="7"/>
                    <a:pt x="82" y="8"/>
                  </a:cubicBezTo>
                  <a:cubicBezTo>
                    <a:pt x="83" y="11"/>
                    <a:pt x="83" y="13"/>
                    <a:pt x="83" y="16"/>
                  </a:cubicBezTo>
                  <a:cubicBezTo>
                    <a:pt x="83" y="35"/>
                    <a:pt x="67" y="51"/>
                    <a:pt x="48" y="51"/>
                  </a:cubicBezTo>
                  <a:cubicBezTo>
                    <a:pt x="28" y="51"/>
                    <a:pt x="12" y="35"/>
                    <a:pt x="12" y="16"/>
                  </a:cubicBezTo>
                  <a:cubicBezTo>
                    <a:pt x="12" y="16"/>
                    <a:pt x="12" y="15"/>
                    <a:pt x="12" y="15"/>
                  </a:cubicBezTo>
                  <a:cubicBezTo>
                    <a:pt x="0" y="8"/>
                    <a:pt x="0" y="8"/>
                    <a:pt x="0" y="8"/>
                  </a:cubicBezTo>
                  <a:cubicBezTo>
                    <a:pt x="0" y="11"/>
                    <a:pt x="0" y="13"/>
                    <a:pt x="0" y="16"/>
                  </a:cubicBezTo>
                  <a:cubicBezTo>
                    <a:pt x="0" y="42"/>
                    <a:pt x="21" y="64"/>
                    <a:pt x="48" y="64"/>
                  </a:cubicBezTo>
                  <a:cubicBezTo>
                    <a:pt x="74" y="64"/>
                    <a:pt x="95" y="42"/>
                    <a:pt x="95" y="16"/>
                  </a:cubicBezTo>
                  <a:cubicBezTo>
                    <a:pt x="95" y="13"/>
                    <a:pt x="95" y="9"/>
                    <a:pt x="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8774844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5816D-BEEA-4E64-8BF3-18634A3328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7813" b="7813"/>
          <a:stretch/>
        </p:blipFill>
        <p:spPr>
          <a:xfrm>
            <a:off x="-1" y="-1"/>
            <a:ext cx="16255999" cy="9143999"/>
          </a:xfrm>
          <a:prstGeom prst="rect">
            <a:avLst/>
          </a:prstGeom>
        </p:spPr>
      </p:pic>
      <p:sp>
        <p:nvSpPr>
          <p:cNvPr id="42" name="Rectangle 41">
            <a:extLst>
              <a:ext uri="{FF2B5EF4-FFF2-40B4-BE49-F238E27FC236}">
                <a16:creationId xmlns:a16="http://schemas.microsoft.com/office/drawing/2014/main" id="{7A7B59F4-798A-437B-BE48-6F70FC507F47}"/>
              </a:ext>
            </a:extLst>
          </p:cNvPr>
          <p:cNvSpPr/>
          <p:nvPr/>
        </p:nvSpPr>
        <p:spPr>
          <a:xfrm>
            <a:off x="-3" y="-2"/>
            <a:ext cx="8128000" cy="9144000"/>
          </a:xfrm>
          <a:prstGeom prst="rect">
            <a:avLst/>
          </a:prstGeom>
          <a:solidFill>
            <a:schemeClr val="accent1">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ate Placeholder 3">
            <a:extLst>
              <a:ext uri="{FF2B5EF4-FFF2-40B4-BE49-F238E27FC236}">
                <a16:creationId xmlns:a16="http://schemas.microsoft.com/office/drawing/2014/main" id="{10AF1A19-48D6-4334-A1E0-0AD57F302990}"/>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44" name="TextBox 43">
            <a:extLst>
              <a:ext uri="{FF2B5EF4-FFF2-40B4-BE49-F238E27FC236}">
                <a16:creationId xmlns:a16="http://schemas.microsoft.com/office/drawing/2014/main" id="{8A5BF57D-5463-4B8A-9B3E-D37D84F7220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3</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45" name="Picture 44">
            <a:extLst>
              <a:ext uri="{FF2B5EF4-FFF2-40B4-BE49-F238E27FC236}">
                <a16:creationId xmlns:a16="http://schemas.microsoft.com/office/drawing/2014/main" id="{F1B7F5A4-0440-47A0-8282-B89BA5D67750}"/>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7" name="Object 6" hidden="1">
            <a:extLst>
              <a:ext uri="{FF2B5EF4-FFF2-40B4-BE49-F238E27FC236}">
                <a16:creationId xmlns:a16="http://schemas.microsoft.com/office/drawing/2014/main" id="{1E19F948-C6DA-424F-9998-3A0FF1DB4E8F}"/>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4033" name="think-cell Slide" r:id="rId8" imgW="270" imgH="270" progId="TCLayout.ActiveDocument.1">
                  <p:embed/>
                </p:oleObj>
              </mc:Choice>
              <mc:Fallback>
                <p:oleObj name="think-cell Slide" r:id="rId8" imgW="270" imgH="270" progId="TCLayout.ActiveDocument.1">
                  <p:embed/>
                  <p:pic>
                    <p:nvPicPr>
                      <p:cNvPr id="7" name="Object 6" hidden="1">
                        <a:extLst>
                          <a:ext uri="{FF2B5EF4-FFF2-40B4-BE49-F238E27FC236}">
                            <a16:creationId xmlns:a16="http://schemas.microsoft.com/office/drawing/2014/main" id="{1E19F948-C6DA-424F-9998-3A0FF1DB4E8F}"/>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2DAC114-0A0B-483A-8D1B-6CD091574491}"/>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F5998CAC-26D2-4AC1-940C-67AFC039E726}"/>
              </a:ext>
            </a:extLst>
          </p:cNvPr>
          <p:cNvSpPr>
            <a:spLocks noGrp="1"/>
          </p:cNvSpPr>
          <p:nvPr>
            <p:ph type="title"/>
          </p:nvPr>
        </p:nvSpPr>
        <p:spPr>
          <a:xfrm>
            <a:off x="618067" y="1002433"/>
            <a:ext cx="7070650" cy="1977132"/>
          </a:xfrm>
        </p:spPr>
        <p:txBody>
          <a:bodyPr/>
          <a:lstStyle/>
          <a:p>
            <a:r>
              <a:rPr lang="en-US" dirty="0">
                <a:solidFill>
                  <a:schemeClr val="bg1"/>
                </a:solidFill>
              </a:rPr>
              <a:t>We have a significant role to play in the UK economy.</a:t>
            </a:r>
            <a:endParaRPr lang="en-US" dirty="0">
              <a:solidFill>
                <a:schemeClr val="bg1"/>
              </a:solidFill>
              <a:effectLst/>
            </a:endParaRPr>
          </a:p>
        </p:txBody>
      </p:sp>
      <p:sp>
        <p:nvSpPr>
          <p:cNvPr id="17" name="Title 4">
            <a:extLst>
              <a:ext uri="{FF2B5EF4-FFF2-40B4-BE49-F238E27FC236}">
                <a16:creationId xmlns:a16="http://schemas.microsoft.com/office/drawing/2014/main" id="{0282E0CB-5A29-4044-AE92-E75AD73EA0D6}"/>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sp>
        <p:nvSpPr>
          <p:cNvPr id="19" name="Footer Placeholder 4">
            <a:extLst>
              <a:ext uri="{FF2B5EF4-FFF2-40B4-BE49-F238E27FC236}">
                <a16:creationId xmlns:a16="http://schemas.microsoft.com/office/drawing/2014/main" id="{AA8DFA10-B17E-4CB7-9DD4-5C58AAE62B1C}"/>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sp>
        <p:nvSpPr>
          <p:cNvPr id="5" name="Rectangle 4">
            <a:extLst>
              <a:ext uri="{FF2B5EF4-FFF2-40B4-BE49-F238E27FC236}">
                <a16:creationId xmlns:a16="http://schemas.microsoft.com/office/drawing/2014/main" id="{71B565E7-7C00-4194-8727-50DE4B5B9815}"/>
              </a:ext>
            </a:extLst>
          </p:cNvPr>
          <p:cNvSpPr/>
          <p:nvPr/>
        </p:nvSpPr>
        <p:spPr>
          <a:xfrm>
            <a:off x="525709" y="3691957"/>
            <a:ext cx="7076582" cy="3046988"/>
          </a:xfrm>
          <a:prstGeom prst="rect">
            <a:avLst/>
          </a:prstGeom>
        </p:spPr>
        <p:txBody>
          <a:bodyPr wrap="square">
            <a:spAutoFit/>
          </a:bodyPr>
          <a:lstStyle/>
          <a:p>
            <a:r>
              <a:rPr lang="en-US" sz="3200" dirty="0">
                <a:solidFill>
                  <a:schemeClr val="bg1"/>
                </a:solidFill>
              </a:rPr>
              <a:t> </a:t>
            </a:r>
          </a:p>
          <a:p>
            <a:r>
              <a:rPr lang="en-US" sz="4000" b="1" dirty="0">
                <a:solidFill>
                  <a:schemeClr val="bg1"/>
                </a:solidFill>
              </a:rPr>
              <a:t>And we must develop new offerings to support businesses and individuals in this new world.</a:t>
            </a:r>
            <a:endParaRPr lang="en-US" sz="4000" b="1" dirty="0">
              <a:solidFill>
                <a:schemeClr val="bg1"/>
              </a:solidFill>
              <a:effectLst/>
            </a:endParaRPr>
          </a:p>
        </p:txBody>
      </p:sp>
    </p:spTree>
    <p:extLst>
      <p:ext uri="{BB962C8B-B14F-4D97-AF65-F5344CB8AC3E}">
        <p14:creationId xmlns:p14="http://schemas.microsoft.com/office/powerpoint/2010/main" val="35223040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28B9A58-78DF-4905-BE83-E6C3BEFCEB5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7868" b="7868"/>
          <a:stretch/>
        </p:blipFill>
        <p:spPr>
          <a:xfrm>
            <a:off x="0" y="-1"/>
            <a:ext cx="16256000" cy="9158749"/>
          </a:xfrm>
          <a:prstGeom prst="rect">
            <a:avLst/>
          </a:prstGeom>
        </p:spPr>
      </p:pic>
      <p:sp>
        <p:nvSpPr>
          <p:cNvPr id="42" name="Rectangle 41">
            <a:extLst>
              <a:ext uri="{FF2B5EF4-FFF2-40B4-BE49-F238E27FC236}">
                <a16:creationId xmlns:a16="http://schemas.microsoft.com/office/drawing/2014/main" id="{7A7B59F4-798A-437B-BE48-6F70FC507F47}"/>
              </a:ext>
            </a:extLst>
          </p:cNvPr>
          <p:cNvSpPr/>
          <p:nvPr/>
        </p:nvSpPr>
        <p:spPr>
          <a:xfrm>
            <a:off x="0" y="0"/>
            <a:ext cx="16256000" cy="9144000"/>
          </a:xfrm>
          <a:prstGeom prst="rect">
            <a:avLst/>
          </a:prstGeom>
          <a:solidFill>
            <a:schemeClr val="tx2">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ate Placeholder 3">
            <a:extLst>
              <a:ext uri="{FF2B5EF4-FFF2-40B4-BE49-F238E27FC236}">
                <a16:creationId xmlns:a16="http://schemas.microsoft.com/office/drawing/2014/main" id="{10AF1A19-48D6-4334-A1E0-0AD57F302990}"/>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44" name="TextBox 43">
            <a:extLst>
              <a:ext uri="{FF2B5EF4-FFF2-40B4-BE49-F238E27FC236}">
                <a16:creationId xmlns:a16="http://schemas.microsoft.com/office/drawing/2014/main" id="{8A5BF57D-5463-4B8A-9B3E-D37D84F7220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4</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45" name="Picture 44">
            <a:extLst>
              <a:ext uri="{FF2B5EF4-FFF2-40B4-BE49-F238E27FC236}">
                <a16:creationId xmlns:a16="http://schemas.microsoft.com/office/drawing/2014/main" id="{F1B7F5A4-0440-47A0-8282-B89BA5D67750}"/>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7" name="Object 6" hidden="1">
            <a:extLst>
              <a:ext uri="{FF2B5EF4-FFF2-40B4-BE49-F238E27FC236}">
                <a16:creationId xmlns:a16="http://schemas.microsoft.com/office/drawing/2014/main" id="{1E19F948-C6DA-424F-9998-3A0FF1DB4E8F}"/>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6081" name="think-cell Slide" r:id="rId8" imgW="270" imgH="270" progId="TCLayout.ActiveDocument.1">
                  <p:embed/>
                </p:oleObj>
              </mc:Choice>
              <mc:Fallback>
                <p:oleObj name="think-cell Slide" r:id="rId8" imgW="270" imgH="270" progId="TCLayout.ActiveDocument.1">
                  <p:embed/>
                  <p:pic>
                    <p:nvPicPr>
                      <p:cNvPr id="7" name="Object 6" hidden="1">
                        <a:extLst>
                          <a:ext uri="{FF2B5EF4-FFF2-40B4-BE49-F238E27FC236}">
                            <a16:creationId xmlns:a16="http://schemas.microsoft.com/office/drawing/2014/main" id="{1E19F948-C6DA-424F-9998-3A0FF1DB4E8F}"/>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2DAC114-0A0B-483A-8D1B-6CD091574491}"/>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F5998CAC-26D2-4AC1-940C-67AFC039E726}"/>
              </a:ext>
            </a:extLst>
          </p:cNvPr>
          <p:cNvSpPr>
            <a:spLocks noGrp="1"/>
          </p:cNvSpPr>
          <p:nvPr>
            <p:ph type="title"/>
          </p:nvPr>
        </p:nvSpPr>
        <p:spPr/>
        <p:txBody>
          <a:bodyPr/>
          <a:lstStyle/>
          <a:p>
            <a:r>
              <a:rPr lang="en-US" dirty="0">
                <a:solidFill>
                  <a:schemeClr val="bg1"/>
                </a:solidFill>
              </a:rPr>
              <a:t>A call to action</a:t>
            </a:r>
            <a:endParaRPr lang="en-US" dirty="0">
              <a:solidFill>
                <a:schemeClr val="bg1"/>
              </a:solidFill>
              <a:effectLst/>
            </a:endParaRPr>
          </a:p>
        </p:txBody>
      </p:sp>
      <p:sp>
        <p:nvSpPr>
          <p:cNvPr id="17" name="Title 4">
            <a:extLst>
              <a:ext uri="{FF2B5EF4-FFF2-40B4-BE49-F238E27FC236}">
                <a16:creationId xmlns:a16="http://schemas.microsoft.com/office/drawing/2014/main" id="{0282E0CB-5A29-4044-AE92-E75AD73EA0D6}"/>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sp>
        <p:nvSpPr>
          <p:cNvPr id="19" name="Footer Placeholder 4">
            <a:extLst>
              <a:ext uri="{FF2B5EF4-FFF2-40B4-BE49-F238E27FC236}">
                <a16:creationId xmlns:a16="http://schemas.microsoft.com/office/drawing/2014/main" id="{AA8DFA10-B17E-4CB7-9DD4-5C58AAE62B1C}"/>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sp>
        <p:nvSpPr>
          <p:cNvPr id="2" name="Rectangle 1">
            <a:extLst>
              <a:ext uri="{FF2B5EF4-FFF2-40B4-BE49-F238E27FC236}">
                <a16:creationId xmlns:a16="http://schemas.microsoft.com/office/drawing/2014/main" id="{6D2B8F55-2BEB-415F-924B-18038C715956}"/>
              </a:ext>
            </a:extLst>
          </p:cNvPr>
          <p:cNvSpPr/>
          <p:nvPr/>
        </p:nvSpPr>
        <p:spPr>
          <a:xfrm>
            <a:off x="1605221" y="6921642"/>
            <a:ext cx="13045559" cy="707886"/>
          </a:xfrm>
          <a:prstGeom prst="rect">
            <a:avLst/>
          </a:prstGeom>
        </p:spPr>
        <p:txBody>
          <a:bodyPr wrap="none">
            <a:spAutoFit/>
          </a:bodyPr>
          <a:lstStyle/>
          <a:p>
            <a:pPr>
              <a:spcAft>
                <a:spcPts val="0"/>
              </a:spcAft>
            </a:pPr>
            <a:r>
              <a:rPr lang="en-US" sz="4000" dirty="0">
                <a:solidFill>
                  <a:schemeClr val="bg1"/>
                </a:solidFill>
                <a:latin typeface="+mj-lt"/>
                <a:ea typeface="Calibri" panose="020F0502020204030204" pitchFamily="34" charset="0"/>
                <a:cs typeface="Times New Roman" panose="02020603050405020304" pitchFamily="18" charset="0"/>
              </a:rPr>
              <a:t>This is the ideal time for us to </a:t>
            </a:r>
            <a:r>
              <a:rPr lang="en-US" sz="4000" b="1" dirty="0">
                <a:solidFill>
                  <a:schemeClr val="bg1"/>
                </a:solidFill>
                <a:latin typeface="+mj-lt"/>
                <a:ea typeface="Calibri" panose="020F0502020204030204" pitchFamily="34" charset="0"/>
                <a:cs typeface="Times New Roman" panose="02020603050405020304" pitchFamily="18" charset="0"/>
              </a:rPr>
              <a:t>get ready for the future.  </a:t>
            </a:r>
            <a:endParaRPr lang="en-US" sz="4400" b="1" dirty="0">
              <a:solidFill>
                <a:schemeClr val="bg1"/>
              </a:solidFill>
              <a:effectLst/>
              <a:latin typeface="+mj-lt"/>
              <a:ea typeface="Calibri" panose="020F050202020403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3E8F8A44-5D4A-4AEE-A54E-B0BFFE245417}"/>
              </a:ext>
            </a:extLst>
          </p:cNvPr>
          <p:cNvGrpSpPr/>
          <p:nvPr/>
        </p:nvGrpSpPr>
        <p:grpSpPr>
          <a:xfrm>
            <a:off x="618067" y="2668396"/>
            <a:ext cx="15009601" cy="3851690"/>
            <a:chOff x="618067" y="2828925"/>
            <a:chExt cx="15390415" cy="3314700"/>
          </a:xfrm>
          <a:solidFill>
            <a:schemeClr val="accent1">
              <a:alpha val="80000"/>
            </a:schemeClr>
          </a:solidFill>
        </p:grpSpPr>
        <p:sp>
          <p:nvSpPr>
            <p:cNvPr id="12" name="Rectangle: Rounded Corners 11">
              <a:extLst>
                <a:ext uri="{FF2B5EF4-FFF2-40B4-BE49-F238E27FC236}">
                  <a16:creationId xmlns:a16="http://schemas.microsoft.com/office/drawing/2014/main" id="{E0425A63-9B05-4111-979F-95E9E0E6C4E6}"/>
                </a:ext>
              </a:extLst>
            </p:cNvPr>
            <p:cNvSpPr/>
            <p:nvPr/>
          </p:nvSpPr>
          <p:spPr>
            <a:xfrm>
              <a:off x="618067" y="2828925"/>
              <a:ext cx="4882621" cy="3314700"/>
            </a:xfrm>
            <a:prstGeom prst="roundRect">
              <a:avLst>
                <a:gd name="adj" fmla="val 11064"/>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Rectangle: Rounded Corners 32">
              <a:extLst>
                <a:ext uri="{FF2B5EF4-FFF2-40B4-BE49-F238E27FC236}">
                  <a16:creationId xmlns:a16="http://schemas.microsoft.com/office/drawing/2014/main" id="{5C53D9A6-9BB7-4901-88E1-3048EDBA5C06}"/>
                </a:ext>
              </a:extLst>
            </p:cNvPr>
            <p:cNvSpPr/>
            <p:nvPr/>
          </p:nvSpPr>
          <p:spPr>
            <a:xfrm>
              <a:off x="5871964" y="2828925"/>
              <a:ext cx="4882621" cy="3314700"/>
            </a:xfrm>
            <a:prstGeom prst="roundRect">
              <a:avLst>
                <a:gd name="adj" fmla="val 11064"/>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Rectangle: Rounded Corners 33">
              <a:extLst>
                <a:ext uri="{FF2B5EF4-FFF2-40B4-BE49-F238E27FC236}">
                  <a16:creationId xmlns:a16="http://schemas.microsoft.com/office/drawing/2014/main" id="{04D1AF93-5B16-45C0-BAF7-F8E4906FE955}"/>
                </a:ext>
              </a:extLst>
            </p:cNvPr>
            <p:cNvSpPr/>
            <p:nvPr/>
          </p:nvSpPr>
          <p:spPr>
            <a:xfrm>
              <a:off x="11125861" y="2828925"/>
              <a:ext cx="4882621" cy="3314700"/>
            </a:xfrm>
            <a:prstGeom prst="roundRect">
              <a:avLst>
                <a:gd name="adj" fmla="val 11064"/>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18" name="Rectangle 17">
            <a:extLst>
              <a:ext uri="{FF2B5EF4-FFF2-40B4-BE49-F238E27FC236}">
                <a16:creationId xmlns:a16="http://schemas.microsoft.com/office/drawing/2014/main" id="{494CCEA2-7AB6-4AE0-BCCC-9A20D7DCACE1}"/>
              </a:ext>
            </a:extLst>
          </p:cNvPr>
          <p:cNvSpPr/>
          <p:nvPr/>
        </p:nvSpPr>
        <p:spPr>
          <a:xfrm>
            <a:off x="923488" y="4379397"/>
            <a:ext cx="4128522" cy="1815882"/>
          </a:xfrm>
          <a:prstGeom prst="rect">
            <a:avLst/>
          </a:prstGeom>
        </p:spPr>
        <p:txBody>
          <a:bodyPr wrap="square">
            <a:spAutoFit/>
          </a:bodyPr>
          <a:lstStyle/>
          <a:p>
            <a:pPr algn="ctr">
              <a:spcAft>
                <a:spcPts val="0"/>
              </a:spcAft>
            </a:pPr>
            <a:r>
              <a:rPr lang="en-US" sz="2800" dirty="0">
                <a:solidFill>
                  <a:schemeClr val="bg1"/>
                </a:solidFill>
                <a:latin typeface="+mj-lt"/>
                <a:ea typeface="Calibri" panose="020F0502020204030204" pitchFamily="34" charset="0"/>
                <a:cs typeface="Times New Roman" panose="02020603050405020304" pitchFamily="18" charset="0"/>
              </a:rPr>
              <a:t>We are not going to wait until after this crisis to make the changes we need. </a:t>
            </a:r>
            <a:endParaRPr lang="en-US" sz="2800" dirty="0">
              <a:solidFill>
                <a:schemeClr val="bg1"/>
              </a:solidFill>
              <a:effectLst/>
              <a:latin typeface="+mj-lt"/>
              <a:ea typeface="Calibri" panose="020F0502020204030204" pitchFamily="34" charset="0"/>
              <a:cs typeface="Times New Roman" panose="02020603050405020304" pitchFamily="18" charset="0"/>
            </a:endParaRPr>
          </a:p>
        </p:txBody>
      </p:sp>
      <p:sp>
        <p:nvSpPr>
          <p:cNvPr id="38" name="Rectangle 37">
            <a:extLst>
              <a:ext uri="{FF2B5EF4-FFF2-40B4-BE49-F238E27FC236}">
                <a16:creationId xmlns:a16="http://schemas.microsoft.com/office/drawing/2014/main" id="{274766A7-6965-4F30-A586-524C58F8D4D1}"/>
              </a:ext>
            </a:extLst>
          </p:cNvPr>
          <p:cNvSpPr/>
          <p:nvPr/>
        </p:nvSpPr>
        <p:spPr>
          <a:xfrm>
            <a:off x="5997941" y="4379397"/>
            <a:ext cx="4128522" cy="1384995"/>
          </a:xfrm>
          <a:prstGeom prst="rect">
            <a:avLst/>
          </a:prstGeom>
        </p:spPr>
        <p:txBody>
          <a:bodyPr wrap="square">
            <a:spAutoFit/>
          </a:bodyPr>
          <a:lstStyle/>
          <a:p>
            <a:pPr algn="ctr">
              <a:spcAft>
                <a:spcPts val="0"/>
              </a:spcAft>
            </a:pPr>
            <a:r>
              <a:rPr lang="en-US" sz="2800" dirty="0">
                <a:solidFill>
                  <a:schemeClr val="bg1"/>
                </a:solidFill>
              </a:rPr>
              <a:t>Our business needs to operate better than it does now.</a:t>
            </a:r>
            <a:endParaRPr lang="en-US" sz="2800" dirty="0">
              <a:solidFill>
                <a:schemeClr val="bg1"/>
              </a:solidFill>
              <a:effectLst/>
              <a:latin typeface="+mj-lt"/>
              <a:ea typeface="Calibri" panose="020F0502020204030204" pitchFamily="34" charset="0"/>
              <a:cs typeface="Times New Roman" panose="02020603050405020304" pitchFamily="18" charset="0"/>
            </a:endParaRPr>
          </a:p>
        </p:txBody>
      </p:sp>
      <p:sp>
        <p:nvSpPr>
          <p:cNvPr id="39" name="Rectangle 38">
            <a:extLst>
              <a:ext uri="{FF2B5EF4-FFF2-40B4-BE49-F238E27FC236}">
                <a16:creationId xmlns:a16="http://schemas.microsoft.com/office/drawing/2014/main" id="{FC88027E-8A3B-4327-A3A5-D84503807DD7}"/>
              </a:ext>
            </a:extLst>
          </p:cNvPr>
          <p:cNvSpPr/>
          <p:nvPr/>
        </p:nvSpPr>
        <p:spPr>
          <a:xfrm>
            <a:off x="11140582" y="4379397"/>
            <a:ext cx="4128522" cy="1815882"/>
          </a:xfrm>
          <a:prstGeom prst="rect">
            <a:avLst/>
          </a:prstGeom>
        </p:spPr>
        <p:txBody>
          <a:bodyPr wrap="square">
            <a:spAutoFit/>
          </a:bodyPr>
          <a:lstStyle/>
          <a:p>
            <a:pPr algn="ctr"/>
            <a:r>
              <a:rPr lang="en-US" sz="2800" dirty="0">
                <a:solidFill>
                  <a:schemeClr val="bg1"/>
                </a:solidFill>
              </a:rPr>
              <a:t>We have a unique opportunity to accelerate the improvements in our infrastructure.</a:t>
            </a:r>
          </a:p>
        </p:txBody>
      </p:sp>
      <p:sp>
        <p:nvSpPr>
          <p:cNvPr id="20" name="Oval 19">
            <a:extLst>
              <a:ext uri="{FF2B5EF4-FFF2-40B4-BE49-F238E27FC236}">
                <a16:creationId xmlns:a16="http://schemas.microsoft.com/office/drawing/2014/main" id="{A16797D3-B047-401C-9B3B-0927FF1AB582}"/>
              </a:ext>
            </a:extLst>
          </p:cNvPr>
          <p:cNvSpPr/>
          <p:nvPr/>
        </p:nvSpPr>
        <p:spPr>
          <a:xfrm>
            <a:off x="2377463" y="3002196"/>
            <a:ext cx="1243013" cy="1243013"/>
          </a:xfrm>
          <a:prstGeom prst="ellipse">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1D81386-691C-44FE-999C-0B69FC301F4B}"/>
              </a:ext>
            </a:extLst>
          </p:cNvPr>
          <p:cNvSpPr/>
          <p:nvPr/>
        </p:nvSpPr>
        <p:spPr>
          <a:xfrm>
            <a:off x="7501360" y="3002196"/>
            <a:ext cx="1243013" cy="1243013"/>
          </a:xfrm>
          <a:prstGeom prst="ellipse">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A93B16-6594-420F-A66C-1983299AFF99}"/>
              </a:ext>
            </a:extLst>
          </p:cNvPr>
          <p:cNvSpPr/>
          <p:nvPr/>
        </p:nvSpPr>
        <p:spPr>
          <a:xfrm>
            <a:off x="12635524" y="3002196"/>
            <a:ext cx="1243013" cy="1243013"/>
          </a:xfrm>
          <a:prstGeom prst="ellipse">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97">
            <a:extLst>
              <a:ext uri="{FF2B5EF4-FFF2-40B4-BE49-F238E27FC236}">
                <a16:creationId xmlns:a16="http://schemas.microsoft.com/office/drawing/2014/main" id="{F95E593C-B87B-4D1C-9461-0646978DECAE}"/>
              </a:ext>
            </a:extLst>
          </p:cNvPr>
          <p:cNvGrpSpPr>
            <a:grpSpLocks noChangeAspect="1"/>
          </p:cNvGrpSpPr>
          <p:nvPr/>
        </p:nvGrpSpPr>
        <p:grpSpPr bwMode="auto">
          <a:xfrm>
            <a:off x="2640181" y="3298325"/>
            <a:ext cx="717575" cy="656935"/>
            <a:chOff x="5497" y="1736"/>
            <a:chExt cx="426" cy="390"/>
          </a:xfrm>
          <a:solidFill>
            <a:schemeClr val="bg1"/>
          </a:solidFill>
        </p:grpSpPr>
        <p:sp>
          <p:nvSpPr>
            <p:cNvPr id="49" name="Freeform 98">
              <a:extLst>
                <a:ext uri="{FF2B5EF4-FFF2-40B4-BE49-F238E27FC236}">
                  <a16:creationId xmlns:a16="http://schemas.microsoft.com/office/drawing/2014/main" id="{2D602018-887E-44C0-B057-F9CC62683D32}"/>
                </a:ext>
              </a:extLst>
            </p:cNvPr>
            <p:cNvSpPr>
              <a:spLocks noEditPoints="1"/>
            </p:cNvSpPr>
            <p:nvPr/>
          </p:nvSpPr>
          <p:spPr bwMode="auto">
            <a:xfrm>
              <a:off x="5790" y="1736"/>
              <a:ext cx="133" cy="133"/>
            </a:xfrm>
            <a:custGeom>
              <a:avLst/>
              <a:gdLst>
                <a:gd name="T0" fmla="*/ 10 w 90"/>
                <a:gd name="T1" fmla="*/ 88 h 90"/>
                <a:gd name="T2" fmla="*/ 44 w 90"/>
                <a:gd name="T3" fmla="*/ 55 h 90"/>
                <a:gd name="T4" fmla="*/ 60 w 90"/>
                <a:gd name="T5" fmla="*/ 60 h 90"/>
                <a:gd name="T6" fmla="*/ 90 w 90"/>
                <a:gd name="T7" fmla="*/ 30 h 90"/>
                <a:gd name="T8" fmla="*/ 60 w 90"/>
                <a:gd name="T9" fmla="*/ 0 h 90"/>
                <a:gd name="T10" fmla="*/ 30 w 90"/>
                <a:gd name="T11" fmla="*/ 30 h 90"/>
                <a:gd name="T12" fmla="*/ 35 w 90"/>
                <a:gd name="T13" fmla="*/ 46 h 90"/>
                <a:gd name="T14" fmla="*/ 2 w 90"/>
                <a:gd name="T15" fmla="*/ 80 h 90"/>
                <a:gd name="T16" fmla="*/ 2 w 90"/>
                <a:gd name="T17" fmla="*/ 88 h 90"/>
                <a:gd name="T18" fmla="*/ 10 w 90"/>
                <a:gd name="T19" fmla="*/ 88 h 90"/>
                <a:gd name="T20" fmla="*/ 60 w 90"/>
                <a:gd name="T21" fmla="*/ 12 h 90"/>
                <a:gd name="T22" fmla="*/ 78 w 90"/>
                <a:gd name="T23" fmla="*/ 30 h 90"/>
                <a:gd name="T24" fmla="*/ 60 w 90"/>
                <a:gd name="T25" fmla="*/ 48 h 90"/>
                <a:gd name="T26" fmla="*/ 42 w 90"/>
                <a:gd name="T27" fmla="*/ 30 h 90"/>
                <a:gd name="T28" fmla="*/ 60 w 90"/>
                <a:gd name="T2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0">
                  <a:moveTo>
                    <a:pt x="10" y="88"/>
                  </a:moveTo>
                  <a:cubicBezTo>
                    <a:pt x="44" y="55"/>
                    <a:pt x="44" y="55"/>
                    <a:pt x="44" y="55"/>
                  </a:cubicBezTo>
                  <a:cubicBezTo>
                    <a:pt x="49" y="58"/>
                    <a:pt x="54" y="60"/>
                    <a:pt x="60" y="60"/>
                  </a:cubicBezTo>
                  <a:cubicBezTo>
                    <a:pt x="77" y="60"/>
                    <a:pt x="90" y="46"/>
                    <a:pt x="90" y="30"/>
                  </a:cubicBezTo>
                  <a:cubicBezTo>
                    <a:pt x="90" y="13"/>
                    <a:pt x="77" y="0"/>
                    <a:pt x="60" y="0"/>
                  </a:cubicBezTo>
                  <a:cubicBezTo>
                    <a:pt x="43" y="0"/>
                    <a:pt x="30" y="13"/>
                    <a:pt x="30" y="30"/>
                  </a:cubicBezTo>
                  <a:cubicBezTo>
                    <a:pt x="30" y="36"/>
                    <a:pt x="32" y="42"/>
                    <a:pt x="35" y="46"/>
                  </a:cubicBezTo>
                  <a:cubicBezTo>
                    <a:pt x="2" y="80"/>
                    <a:pt x="2" y="80"/>
                    <a:pt x="2" y="80"/>
                  </a:cubicBezTo>
                  <a:cubicBezTo>
                    <a:pt x="0" y="82"/>
                    <a:pt x="0" y="86"/>
                    <a:pt x="2" y="88"/>
                  </a:cubicBezTo>
                  <a:cubicBezTo>
                    <a:pt x="4" y="90"/>
                    <a:pt x="8" y="90"/>
                    <a:pt x="10" y="88"/>
                  </a:cubicBezTo>
                  <a:close/>
                  <a:moveTo>
                    <a:pt x="60" y="12"/>
                  </a:moveTo>
                  <a:cubicBezTo>
                    <a:pt x="70" y="12"/>
                    <a:pt x="78" y="20"/>
                    <a:pt x="78" y="30"/>
                  </a:cubicBezTo>
                  <a:cubicBezTo>
                    <a:pt x="78" y="40"/>
                    <a:pt x="70" y="48"/>
                    <a:pt x="60" y="48"/>
                  </a:cubicBezTo>
                  <a:cubicBezTo>
                    <a:pt x="50" y="48"/>
                    <a:pt x="42" y="40"/>
                    <a:pt x="42" y="30"/>
                  </a:cubicBezTo>
                  <a:cubicBezTo>
                    <a:pt x="42" y="20"/>
                    <a:pt x="50" y="12"/>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Freeform 99">
              <a:extLst>
                <a:ext uri="{FF2B5EF4-FFF2-40B4-BE49-F238E27FC236}">
                  <a16:creationId xmlns:a16="http://schemas.microsoft.com/office/drawing/2014/main" id="{E6618A50-3D08-4085-85A7-E294B5EAFD88}"/>
                </a:ext>
              </a:extLst>
            </p:cNvPr>
            <p:cNvSpPr>
              <a:spLocks noEditPoints="1"/>
            </p:cNvSpPr>
            <p:nvPr/>
          </p:nvSpPr>
          <p:spPr bwMode="auto">
            <a:xfrm>
              <a:off x="5806" y="2009"/>
              <a:ext cx="117" cy="117"/>
            </a:xfrm>
            <a:custGeom>
              <a:avLst/>
              <a:gdLst>
                <a:gd name="T0" fmla="*/ 49 w 79"/>
                <a:gd name="T1" fmla="*/ 19 h 79"/>
                <a:gd name="T2" fmla="*/ 32 w 79"/>
                <a:gd name="T3" fmla="*/ 24 h 79"/>
                <a:gd name="T4" fmla="*/ 11 w 79"/>
                <a:gd name="T5" fmla="*/ 2 h 79"/>
                <a:gd name="T6" fmla="*/ 2 w 79"/>
                <a:gd name="T7" fmla="*/ 2 h 79"/>
                <a:gd name="T8" fmla="*/ 2 w 79"/>
                <a:gd name="T9" fmla="*/ 11 h 79"/>
                <a:gd name="T10" fmla="*/ 24 w 79"/>
                <a:gd name="T11" fmla="*/ 32 h 79"/>
                <a:gd name="T12" fmla="*/ 19 w 79"/>
                <a:gd name="T13" fmla="*/ 49 h 79"/>
                <a:gd name="T14" fmla="*/ 49 w 79"/>
                <a:gd name="T15" fmla="*/ 79 h 79"/>
                <a:gd name="T16" fmla="*/ 79 w 79"/>
                <a:gd name="T17" fmla="*/ 49 h 79"/>
                <a:gd name="T18" fmla="*/ 49 w 79"/>
                <a:gd name="T19" fmla="*/ 19 h 79"/>
                <a:gd name="T20" fmla="*/ 49 w 79"/>
                <a:gd name="T21" fmla="*/ 67 h 79"/>
                <a:gd name="T22" fmla="*/ 31 w 79"/>
                <a:gd name="T23" fmla="*/ 49 h 79"/>
                <a:gd name="T24" fmla="*/ 49 w 79"/>
                <a:gd name="T25" fmla="*/ 31 h 79"/>
                <a:gd name="T26" fmla="*/ 67 w 79"/>
                <a:gd name="T27" fmla="*/ 49 h 79"/>
                <a:gd name="T28" fmla="*/ 49 w 79"/>
                <a:gd name="T29"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79">
                  <a:moveTo>
                    <a:pt x="49" y="19"/>
                  </a:moveTo>
                  <a:cubicBezTo>
                    <a:pt x="43" y="19"/>
                    <a:pt x="37" y="21"/>
                    <a:pt x="32" y="24"/>
                  </a:cubicBezTo>
                  <a:cubicBezTo>
                    <a:pt x="11" y="2"/>
                    <a:pt x="11" y="2"/>
                    <a:pt x="11" y="2"/>
                  </a:cubicBezTo>
                  <a:cubicBezTo>
                    <a:pt x="9" y="0"/>
                    <a:pt x="5" y="0"/>
                    <a:pt x="2" y="2"/>
                  </a:cubicBezTo>
                  <a:cubicBezTo>
                    <a:pt x="0" y="5"/>
                    <a:pt x="0" y="8"/>
                    <a:pt x="2" y="11"/>
                  </a:cubicBezTo>
                  <a:cubicBezTo>
                    <a:pt x="24" y="32"/>
                    <a:pt x="24" y="32"/>
                    <a:pt x="24" y="32"/>
                  </a:cubicBezTo>
                  <a:cubicBezTo>
                    <a:pt x="21" y="37"/>
                    <a:pt x="19" y="43"/>
                    <a:pt x="19" y="49"/>
                  </a:cubicBezTo>
                  <a:cubicBezTo>
                    <a:pt x="19" y="65"/>
                    <a:pt x="33" y="79"/>
                    <a:pt x="49" y="79"/>
                  </a:cubicBezTo>
                  <a:cubicBezTo>
                    <a:pt x="66" y="79"/>
                    <a:pt x="79" y="65"/>
                    <a:pt x="79" y="49"/>
                  </a:cubicBezTo>
                  <a:cubicBezTo>
                    <a:pt x="79" y="32"/>
                    <a:pt x="66" y="19"/>
                    <a:pt x="49" y="19"/>
                  </a:cubicBezTo>
                  <a:close/>
                  <a:moveTo>
                    <a:pt x="49" y="67"/>
                  </a:moveTo>
                  <a:cubicBezTo>
                    <a:pt x="39" y="67"/>
                    <a:pt x="31" y="59"/>
                    <a:pt x="31" y="49"/>
                  </a:cubicBezTo>
                  <a:cubicBezTo>
                    <a:pt x="31" y="39"/>
                    <a:pt x="39" y="31"/>
                    <a:pt x="49" y="31"/>
                  </a:cubicBezTo>
                  <a:cubicBezTo>
                    <a:pt x="59" y="31"/>
                    <a:pt x="67" y="39"/>
                    <a:pt x="67" y="49"/>
                  </a:cubicBezTo>
                  <a:cubicBezTo>
                    <a:pt x="67" y="59"/>
                    <a:pt x="59" y="67"/>
                    <a:pt x="4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Freeform 100">
              <a:extLst>
                <a:ext uri="{FF2B5EF4-FFF2-40B4-BE49-F238E27FC236}">
                  <a16:creationId xmlns:a16="http://schemas.microsoft.com/office/drawing/2014/main" id="{7A7AD2D5-BA9D-457F-8C9A-90A4F3B82AE6}"/>
                </a:ext>
              </a:extLst>
            </p:cNvPr>
            <p:cNvSpPr>
              <a:spLocks noEditPoints="1"/>
            </p:cNvSpPr>
            <p:nvPr/>
          </p:nvSpPr>
          <p:spPr bwMode="auto">
            <a:xfrm>
              <a:off x="5497" y="1736"/>
              <a:ext cx="135" cy="133"/>
            </a:xfrm>
            <a:custGeom>
              <a:avLst/>
              <a:gdLst>
                <a:gd name="T0" fmla="*/ 30 w 91"/>
                <a:gd name="T1" fmla="*/ 60 h 90"/>
                <a:gd name="T2" fmla="*/ 47 w 91"/>
                <a:gd name="T3" fmla="*/ 55 h 90"/>
                <a:gd name="T4" fmla="*/ 80 w 91"/>
                <a:gd name="T5" fmla="*/ 88 h 90"/>
                <a:gd name="T6" fmla="*/ 89 w 91"/>
                <a:gd name="T7" fmla="*/ 88 h 90"/>
                <a:gd name="T8" fmla="*/ 89 w 91"/>
                <a:gd name="T9" fmla="*/ 80 h 90"/>
                <a:gd name="T10" fmla="*/ 55 w 91"/>
                <a:gd name="T11" fmla="*/ 46 h 90"/>
                <a:gd name="T12" fmla="*/ 60 w 91"/>
                <a:gd name="T13" fmla="*/ 30 h 90"/>
                <a:gd name="T14" fmla="*/ 30 w 91"/>
                <a:gd name="T15" fmla="*/ 0 h 90"/>
                <a:gd name="T16" fmla="*/ 0 w 91"/>
                <a:gd name="T17" fmla="*/ 30 h 90"/>
                <a:gd name="T18" fmla="*/ 30 w 91"/>
                <a:gd name="T19" fmla="*/ 60 h 90"/>
                <a:gd name="T20" fmla="*/ 30 w 91"/>
                <a:gd name="T21" fmla="*/ 12 h 90"/>
                <a:gd name="T22" fmla="*/ 48 w 91"/>
                <a:gd name="T23" fmla="*/ 30 h 90"/>
                <a:gd name="T24" fmla="*/ 30 w 91"/>
                <a:gd name="T25" fmla="*/ 48 h 90"/>
                <a:gd name="T26" fmla="*/ 12 w 91"/>
                <a:gd name="T27" fmla="*/ 30 h 90"/>
                <a:gd name="T28" fmla="*/ 30 w 91"/>
                <a:gd name="T2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0">
                  <a:moveTo>
                    <a:pt x="30" y="60"/>
                  </a:moveTo>
                  <a:cubicBezTo>
                    <a:pt x="36" y="60"/>
                    <a:pt x="42" y="58"/>
                    <a:pt x="47" y="55"/>
                  </a:cubicBezTo>
                  <a:cubicBezTo>
                    <a:pt x="80" y="88"/>
                    <a:pt x="80" y="88"/>
                    <a:pt x="80" y="88"/>
                  </a:cubicBezTo>
                  <a:cubicBezTo>
                    <a:pt x="82" y="90"/>
                    <a:pt x="86" y="90"/>
                    <a:pt x="89" y="88"/>
                  </a:cubicBezTo>
                  <a:cubicBezTo>
                    <a:pt x="91" y="86"/>
                    <a:pt x="91" y="82"/>
                    <a:pt x="89" y="80"/>
                  </a:cubicBezTo>
                  <a:cubicBezTo>
                    <a:pt x="55" y="46"/>
                    <a:pt x="55" y="46"/>
                    <a:pt x="55" y="46"/>
                  </a:cubicBezTo>
                  <a:cubicBezTo>
                    <a:pt x="58" y="42"/>
                    <a:pt x="60" y="36"/>
                    <a:pt x="60" y="30"/>
                  </a:cubicBezTo>
                  <a:cubicBezTo>
                    <a:pt x="60" y="13"/>
                    <a:pt x="47" y="0"/>
                    <a:pt x="30" y="0"/>
                  </a:cubicBezTo>
                  <a:cubicBezTo>
                    <a:pt x="14" y="0"/>
                    <a:pt x="0" y="13"/>
                    <a:pt x="0" y="30"/>
                  </a:cubicBezTo>
                  <a:cubicBezTo>
                    <a:pt x="0" y="46"/>
                    <a:pt x="14" y="60"/>
                    <a:pt x="30" y="60"/>
                  </a:cubicBezTo>
                  <a:close/>
                  <a:moveTo>
                    <a:pt x="30" y="12"/>
                  </a:moveTo>
                  <a:cubicBezTo>
                    <a:pt x="40" y="12"/>
                    <a:pt x="48" y="20"/>
                    <a:pt x="48" y="30"/>
                  </a:cubicBezTo>
                  <a:cubicBezTo>
                    <a:pt x="48" y="40"/>
                    <a:pt x="40" y="48"/>
                    <a:pt x="30" y="48"/>
                  </a:cubicBezTo>
                  <a:cubicBezTo>
                    <a:pt x="21" y="48"/>
                    <a:pt x="12" y="40"/>
                    <a:pt x="12" y="30"/>
                  </a:cubicBezTo>
                  <a:cubicBezTo>
                    <a:pt x="12" y="20"/>
                    <a:pt x="21"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Freeform 101">
              <a:extLst>
                <a:ext uri="{FF2B5EF4-FFF2-40B4-BE49-F238E27FC236}">
                  <a16:creationId xmlns:a16="http://schemas.microsoft.com/office/drawing/2014/main" id="{215A1C24-9C2C-4D0B-B950-0B47815FD218}"/>
                </a:ext>
              </a:extLst>
            </p:cNvPr>
            <p:cNvSpPr>
              <a:spLocks noEditPoints="1"/>
            </p:cNvSpPr>
            <p:nvPr/>
          </p:nvSpPr>
          <p:spPr bwMode="auto">
            <a:xfrm>
              <a:off x="5497" y="2009"/>
              <a:ext cx="117" cy="117"/>
            </a:xfrm>
            <a:custGeom>
              <a:avLst/>
              <a:gdLst>
                <a:gd name="T0" fmla="*/ 69 w 79"/>
                <a:gd name="T1" fmla="*/ 2 h 79"/>
                <a:gd name="T2" fmla="*/ 47 w 79"/>
                <a:gd name="T3" fmla="*/ 24 h 79"/>
                <a:gd name="T4" fmla="*/ 30 w 79"/>
                <a:gd name="T5" fmla="*/ 19 h 79"/>
                <a:gd name="T6" fmla="*/ 0 w 79"/>
                <a:gd name="T7" fmla="*/ 49 h 79"/>
                <a:gd name="T8" fmla="*/ 30 w 79"/>
                <a:gd name="T9" fmla="*/ 79 h 79"/>
                <a:gd name="T10" fmla="*/ 60 w 79"/>
                <a:gd name="T11" fmla="*/ 49 h 79"/>
                <a:gd name="T12" fmla="*/ 55 w 79"/>
                <a:gd name="T13" fmla="*/ 32 h 79"/>
                <a:gd name="T14" fmla="*/ 77 w 79"/>
                <a:gd name="T15" fmla="*/ 11 h 79"/>
                <a:gd name="T16" fmla="*/ 77 w 79"/>
                <a:gd name="T17" fmla="*/ 2 h 79"/>
                <a:gd name="T18" fmla="*/ 69 w 79"/>
                <a:gd name="T19" fmla="*/ 2 h 79"/>
                <a:gd name="T20" fmla="*/ 30 w 79"/>
                <a:gd name="T21" fmla="*/ 67 h 79"/>
                <a:gd name="T22" fmla="*/ 12 w 79"/>
                <a:gd name="T23" fmla="*/ 49 h 79"/>
                <a:gd name="T24" fmla="*/ 30 w 79"/>
                <a:gd name="T25" fmla="*/ 31 h 79"/>
                <a:gd name="T26" fmla="*/ 48 w 79"/>
                <a:gd name="T27" fmla="*/ 49 h 79"/>
                <a:gd name="T28" fmla="*/ 30 w 79"/>
                <a:gd name="T29"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79">
                  <a:moveTo>
                    <a:pt x="69" y="2"/>
                  </a:moveTo>
                  <a:cubicBezTo>
                    <a:pt x="47" y="24"/>
                    <a:pt x="47" y="24"/>
                    <a:pt x="47" y="24"/>
                  </a:cubicBezTo>
                  <a:cubicBezTo>
                    <a:pt x="42" y="21"/>
                    <a:pt x="37" y="19"/>
                    <a:pt x="30" y="19"/>
                  </a:cubicBezTo>
                  <a:cubicBezTo>
                    <a:pt x="14" y="19"/>
                    <a:pt x="0" y="32"/>
                    <a:pt x="0" y="49"/>
                  </a:cubicBezTo>
                  <a:cubicBezTo>
                    <a:pt x="0" y="65"/>
                    <a:pt x="14" y="79"/>
                    <a:pt x="30" y="79"/>
                  </a:cubicBezTo>
                  <a:cubicBezTo>
                    <a:pt x="47" y="79"/>
                    <a:pt x="60" y="65"/>
                    <a:pt x="60" y="49"/>
                  </a:cubicBezTo>
                  <a:cubicBezTo>
                    <a:pt x="60" y="43"/>
                    <a:pt x="58" y="37"/>
                    <a:pt x="55" y="32"/>
                  </a:cubicBezTo>
                  <a:cubicBezTo>
                    <a:pt x="77" y="11"/>
                    <a:pt x="77" y="11"/>
                    <a:pt x="77" y="11"/>
                  </a:cubicBezTo>
                  <a:cubicBezTo>
                    <a:pt x="79" y="8"/>
                    <a:pt x="79" y="5"/>
                    <a:pt x="77" y="2"/>
                  </a:cubicBezTo>
                  <a:cubicBezTo>
                    <a:pt x="75" y="0"/>
                    <a:pt x="71" y="0"/>
                    <a:pt x="69" y="2"/>
                  </a:cubicBezTo>
                  <a:close/>
                  <a:moveTo>
                    <a:pt x="30" y="67"/>
                  </a:moveTo>
                  <a:cubicBezTo>
                    <a:pt x="20" y="67"/>
                    <a:pt x="12" y="59"/>
                    <a:pt x="12" y="49"/>
                  </a:cubicBezTo>
                  <a:cubicBezTo>
                    <a:pt x="12" y="39"/>
                    <a:pt x="20" y="31"/>
                    <a:pt x="30" y="31"/>
                  </a:cubicBezTo>
                  <a:cubicBezTo>
                    <a:pt x="40" y="31"/>
                    <a:pt x="48" y="39"/>
                    <a:pt x="48" y="49"/>
                  </a:cubicBezTo>
                  <a:cubicBezTo>
                    <a:pt x="48" y="59"/>
                    <a:pt x="40" y="67"/>
                    <a:pt x="3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Freeform 102">
              <a:extLst>
                <a:ext uri="{FF2B5EF4-FFF2-40B4-BE49-F238E27FC236}">
                  <a16:creationId xmlns:a16="http://schemas.microsoft.com/office/drawing/2014/main" id="{1AC8CBAB-D35B-411E-AD06-BF2C7810CD8B}"/>
                </a:ext>
              </a:extLst>
            </p:cNvPr>
            <p:cNvSpPr>
              <a:spLocks noEditPoints="1"/>
            </p:cNvSpPr>
            <p:nvPr/>
          </p:nvSpPr>
          <p:spPr bwMode="auto">
            <a:xfrm>
              <a:off x="5793" y="1894"/>
              <a:ext cx="130" cy="89"/>
            </a:xfrm>
            <a:custGeom>
              <a:avLst/>
              <a:gdLst>
                <a:gd name="T0" fmla="*/ 58 w 88"/>
                <a:gd name="T1" fmla="*/ 60 h 60"/>
                <a:gd name="T2" fmla="*/ 88 w 88"/>
                <a:gd name="T3" fmla="*/ 30 h 60"/>
                <a:gd name="T4" fmla="*/ 58 w 88"/>
                <a:gd name="T5" fmla="*/ 0 h 60"/>
                <a:gd name="T6" fmla="*/ 29 w 88"/>
                <a:gd name="T7" fmla="*/ 24 h 60"/>
                <a:gd name="T8" fmla="*/ 6 w 88"/>
                <a:gd name="T9" fmla="*/ 24 h 60"/>
                <a:gd name="T10" fmla="*/ 0 w 88"/>
                <a:gd name="T11" fmla="*/ 30 h 60"/>
                <a:gd name="T12" fmla="*/ 6 w 88"/>
                <a:gd name="T13" fmla="*/ 36 h 60"/>
                <a:gd name="T14" fmla="*/ 29 w 88"/>
                <a:gd name="T15" fmla="*/ 36 h 60"/>
                <a:gd name="T16" fmla="*/ 58 w 88"/>
                <a:gd name="T17" fmla="*/ 60 h 60"/>
                <a:gd name="T18" fmla="*/ 58 w 88"/>
                <a:gd name="T19" fmla="*/ 12 h 60"/>
                <a:gd name="T20" fmla="*/ 76 w 88"/>
                <a:gd name="T21" fmla="*/ 30 h 60"/>
                <a:gd name="T22" fmla="*/ 58 w 88"/>
                <a:gd name="T23" fmla="*/ 48 h 60"/>
                <a:gd name="T24" fmla="*/ 40 w 88"/>
                <a:gd name="T25" fmla="*/ 30 h 60"/>
                <a:gd name="T26" fmla="*/ 40 w 88"/>
                <a:gd name="T27" fmla="*/ 30 h 60"/>
                <a:gd name="T28" fmla="*/ 40 w 88"/>
                <a:gd name="T29" fmla="*/ 30 h 60"/>
                <a:gd name="T30" fmla="*/ 58 w 88"/>
                <a:gd name="T3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60">
                  <a:moveTo>
                    <a:pt x="58" y="60"/>
                  </a:moveTo>
                  <a:cubicBezTo>
                    <a:pt x="75" y="60"/>
                    <a:pt x="88" y="47"/>
                    <a:pt x="88" y="30"/>
                  </a:cubicBezTo>
                  <a:cubicBezTo>
                    <a:pt x="88" y="14"/>
                    <a:pt x="75" y="0"/>
                    <a:pt x="58" y="0"/>
                  </a:cubicBezTo>
                  <a:cubicBezTo>
                    <a:pt x="44" y="0"/>
                    <a:pt x="31" y="11"/>
                    <a:pt x="29" y="24"/>
                  </a:cubicBezTo>
                  <a:cubicBezTo>
                    <a:pt x="6" y="24"/>
                    <a:pt x="6" y="24"/>
                    <a:pt x="6" y="24"/>
                  </a:cubicBezTo>
                  <a:cubicBezTo>
                    <a:pt x="2" y="24"/>
                    <a:pt x="0" y="27"/>
                    <a:pt x="0" y="30"/>
                  </a:cubicBezTo>
                  <a:cubicBezTo>
                    <a:pt x="0" y="34"/>
                    <a:pt x="2" y="36"/>
                    <a:pt x="6" y="36"/>
                  </a:cubicBezTo>
                  <a:cubicBezTo>
                    <a:pt x="29" y="36"/>
                    <a:pt x="29" y="36"/>
                    <a:pt x="29" y="36"/>
                  </a:cubicBezTo>
                  <a:cubicBezTo>
                    <a:pt x="31" y="50"/>
                    <a:pt x="44" y="60"/>
                    <a:pt x="58" y="60"/>
                  </a:cubicBezTo>
                  <a:close/>
                  <a:moveTo>
                    <a:pt x="58" y="12"/>
                  </a:moveTo>
                  <a:cubicBezTo>
                    <a:pt x="68" y="12"/>
                    <a:pt x="76" y="20"/>
                    <a:pt x="76" y="30"/>
                  </a:cubicBezTo>
                  <a:cubicBezTo>
                    <a:pt x="76" y="40"/>
                    <a:pt x="68" y="48"/>
                    <a:pt x="58" y="48"/>
                  </a:cubicBezTo>
                  <a:cubicBezTo>
                    <a:pt x="48" y="48"/>
                    <a:pt x="40" y="40"/>
                    <a:pt x="40" y="30"/>
                  </a:cubicBezTo>
                  <a:cubicBezTo>
                    <a:pt x="40" y="30"/>
                    <a:pt x="40" y="30"/>
                    <a:pt x="40" y="30"/>
                  </a:cubicBezTo>
                  <a:cubicBezTo>
                    <a:pt x="40" y="30"/>
                    <a:pt x="40" y="30"/>
                    <a:pt x="40" y="30"/>
                  </a:cubicBezTo>
                  <a:cubicBezTo>
                    <a:pt x="40" y="20"/>
                    <a:pt x="48" y="12"/>
                    <a:pt x="5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Freeform 103">
              <a:extLst>
                <a:ext uri="{FF2B5EF4-FFF2-40B4-BE49-F238E27FC236}">
                  <a16:creationId xmlns:a16="http://schemas.microsoft.com/office/drawing/2014/main" id="{40EC05CF-AB45-4BA2-A3DF-02E77C8E67F1}"/>
                </a:ext>
              </a:extLst>
            </p:cNvPr>
            <p:cNvSpPr>
              <a:spLocks noEditPoints="1"/>
            </p:cNvSpPr>
            <p:nvPr/>
          </p:nvSpPr>
          <p:spPr bwMode="auto">
            <a:xfrm>
              <a:off x="5497" y="1894"/>
              <a:ext cx="132" cy="89"/>
            </a:xfrm>
            <a:custGeom>
              <a:avLst/>
              <a:gdLst>
                <a:gd name="T0" fmla="*/ 30 w 89"/>
                <a:gd name="T1" fmla="*/ 60 h 60"/>
                <a:gd name="T2" fmla="*/ 60 w 89"/>
                <a:gd name="T3" fmla="*/ 36 h 60"/>
                <a:gd name="T4" fmla="*/ 83 w 89"/>
                <a:gd name="T5" fmla="*/ 36 h 60"/>
                <a:gd name="T6" fmla="*/ 89 w 89"/>
                <a:gd name="T7" fmla="*/ 30 h 60"/>
                <a:gd name="T8" fmla="*/ 83 w 89"/>
                <a:gd name="T9" fmla="*/ 24 h 60"/>
                <a:gd name="T10" fmla="*/ 60 w 89"/>
                <a:gd name="T11" fmla="*/ 24 h 60"/>
                <a:gd name="T12" fmla="*/ 30 w 89"/>
                <a:gd name="T13" fmla="*/ 0 h 60"/>
                <a:gd name="T14" fmla="*/ 0 w 89"/>
                <a:gd name="T15" fmla="*/ 30 h 60"/>
                <a:gd name="T16" fmla="*/ 30 w 89"/>
                <a:gd name="T17" fmla="*/ 60 h 60"/>
                <a:gd name="T18" fmla="*/ 30 w 89"/>
                <a:gd name="T19" fmla="*/ 12 h 60"/>
                <a:gd name="T20" fmla="*/ 48 w 89"/>
                <a:gd name="T21" fmla="*/ 30 h 60"/>
                <a:gd name="T22" fmla="*/ 30 w 89"/>
                <a:gd name="T23" fmla="*/ 48 h 60"/>
                <a:gd name="T24" fmla="*/ 12 w 89"/>
                <a:gd name="T25" fmla="*/ 30 h 60"/>
                <a:gd name="T26" fmla="*/ 30 w 89"/>
                <a:gd name="T2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60">
                  <a:moveTo>
                    <a:pt x="30" y="60"/>
                  </a:moveTo>
                  <a:cubicBezTo>
                    <a:pt x="45" y="60"/>
                    <a:pt x="57" y="50"/>
                    <a:pt x="60" y="36"/>
                  </a:cubicBezTo>
                  <a:cubicBezTo>
                    <a:pt x="83" y="36"/>
                    <a:pt x="83" y="36"/>
                    <a:pt x="83" y="36"/>
                  </a:cubicBezTo>
                  <a:cubicBezTo>
                    <a:pt x="87" y="36"/>
                    <a:pt x="89" y="34"/>
                    <a:pt x="89" y="30"/>
                  </a:cubicBezTo>
                  <a:cubicBezTo>
                    <a:pt x="89" y="27"/>
                    <a:pt x="87" y="24"/>
                    <a:pt x="83" y="24"/>
                  </a:cubicBezTo>
                  <a:cubicBezTo>
                    <a:pt x="60" y="24"/>
                    <a:pt x="60" y="24"/>
                    <a:pt x="60" y="24"/>
                  </a:cubicBezTo>
                  <a:cubicBezTo>
                    <a:pt x="57" y="11"/>
                    <a:pt x="45" y="0"/>
                    <a:pt x="30" y="0"/>
                  </a:cubicBezTo>
                  <a:cubicBezTo>
                    <a:pt x="14" y="0"/>
                    <a:pt x="0" y="14"/>
                    <a:pt x="0" y="30"/>
                  </a:cubicBezTo>
                  <a:cubicBezTo>
                    <a:pt x="0" y="47"/>
                    <a:pt x="14" y="60"/>
                    <a:pt x="30" y="60"/>
                  </a:cubicBezTo>
                  <a:close/>
                  <a:moveTo>
                    <a:pt x="30" y="12"/>
                  </a:moveTo>
                  <a:cubicBezTo>
                    <a:pt x="40" y="12"/>
                    <a:pt x="48" y="20"/>
                    <a:pt x="48" y="30"/>
                  </a:cubicBezTo>
                  <a:cubicBezTo>
                    <a:pt x="48" y="40"/>
                    <a:pt x="40" y="48"/>
                    <a:pt x="30" y="48"/>
                  </a:cubicBezTo>
                  <a:cubicBezTo>
                    <a:pt x="21" y="48"/>
                    <a:pt x="12" y="40"/>
                    <a:pt x="12" y="30"/>
                  </a:cubicBezTo>
                  <a:cubicBezTo>
                    <a:pt x="12" y="20"/>
                    <a:pt x="21"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0" name="Freeform 104">
              <a:extLst>
                <a:ext uri="{FF2B5EF4-FFF2-40B4-BE49-F238E27FC236}">
                  <a16:creationId xmlns:a16="http://schemas.microsoft.com/office/drawing/2014/main" id="{08359F98-0920-4E80-9741-D5DD2C84A396}"/>
                </a:ext>
              </a:extLst>
            </p:cNvPr>
            <p:cNvSpPr>
              <a:spLocks/>
            </p:cNvSpPr>
            <p:nvPr/>
          </p:nvSpPr>
          <p:spPr bwMode="auto">
            <a:xfrm>
              <a:off x="5657" y="1903"/>
              <a:ext cx="108" cy="71"/>
            </a:xfrm>
            <a:custGeom>
              <a:avLst/>
              <a:gdLst>
                <a:gd name="T0" fmla="*/ 62 w 73"/>
                <a:gd name="T1" fmla="*/ 2 h 48"/>
                <a:gd name="T2" fmla="*/ 62 w 73"/>
                <a:gd name="T3" fmla="*/ 2 h 48"/>
                <a:gd name="T4" fmla="*/ 30 w 73"/>
                <a:gd name="T5" fmla="*/ 34 h 48"/>
                <a:gd name="T6" fmla="*/ 10 w 73"/>
                <a:gd name="T7" fmla="*/ 14 h 48"/>
                <a:gd name="T8" fmla="*/ 2 w 73"/>
                <a:gd name="T9" fmla="*/ 14 h 48"/>
                <a:gd name="T10" fmla="*/ 2 w 73"/>
                <a:gd name="T11" fmla="*/ 23 h 48"/>
                <a:gd name="T12" fmla="*/ 26 w 73"/>
                <a:gd name="T13" fmla="*/ 47 h 48"/>
                <a:gd name="T14" fmla="*/ 30 w 73"/>
                <a:gd name="T15" fmla="*/ 48 h 48"/>
                <a:gd name="T16" fmla="*/ 34 w 73"/>
                <a:gd name="T17" fmla="*/ 47 h 48"/>
                <a:gd name="T18" fmla="*/ 71 w 73"/>
                <a:gd name="T19" fmla="*/ 11 h 48"/>
                <a:gd name="T20" fmla="*/ 71 w 73"/>
                <a:gd name="T21" fmla="*/ 2 h 48"/>
                <a:gd name="T22" fmla="*/ 62 w 73"/>
                <a:gd name="T2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48">
                  <a:moveTo>
                    <a:pt x="62" y="2"/>
                  </a:moveTo>
                  <a:cubicBezTo>
                    <a:pt x="62" y="2"/>
                    <a:pt x="62" y="2"/>
                    <a:pt x="62" y="2"/>
                  </a:cubicBezTo>
                  <a:cubicBezTo>
                    <a:pt x="30" y="34"/>
                    <a:pt x="30" y="34"/>
                    <a:pt x="30" y="34"/>
                  </a:cubicBezTo>
                  <a:cubicBezTo>
                    <a:pt x="10" y="14"/>
                    <a:pt x="10" y="14"/>
                    <a:pt x="10" y="14"/>
                  </a:cubicBezTo>
                  <a:cubicBezTo>
                    <a:pt x="8" y="12"/>
                    <a:pt x="4" y="12"/>
                    <a:pt x="2" y="14"/>
                  </a:cubicBezTo>
                  <a:cubicBezTo>
                    <a:pt x="0" y="16"/>
                    <a:pt x="0" y="20"/>
                    <a:pt x="2" y="23"/>
                  </a:cubicBezTo>
                  <a:cubicBezTo>
                    <a:pt x="26" y="47"/>
                    <a:pt x="26" y="47"/>
                    <a:pt x="26" y="47"/>
                  </a:cubicBezTo>
                  <a:cubicBezTo>
                    <a:pt x="27" y="48"/>
                    <a:pt x="28" y="48"/>
                    <a:pt x="30" y="48"/>
                  </a:cubicBezTo>
                  <a:cubicBezTo>
                    <a:pt x="31" y="48"/>
                    <a:pt x="33" y="48"/>
                    <a:pt x="34" y="47"/>
                  </a:cubicBezTo>
                  <a:cubicBezTo>
                    <a:pt x="71" y="11"/>
                    <a:pt x="71" y="11"/>
                    <a:pt x="71" y="11"/>
                  </a:cubicBezTo>
                  <a:cubicBezTo>
                    <a:pt x="73" y="8"/>
                    <a:pt x="73" y="5"/>
                    <a:pt x="71" y="2"/>
                  </a:cubicBezTo>
                  <a:cubicBezTo>
                    <a:pt x="68" y="0"/>
                    <a:pt x="64" y="0"/>
                    <a:pt x="6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Freeform 105">
              <a:extLst>
                <a:ext uri="{FF2B5EF4-FFF2-40B4-BE49-F238E27FC236}">
                  <a16:creationId xmlns:a16="http://schemas.microsoft.com/office/drawing/2014/main" id="{50924BCE-1F6B-4ECE-8A1D-49502B40B7C0}"/>
                </a:ext>
              </a:extLst>
            </p:cNvPr>
            <p:cNvSpPr>
              <a:spLocks noEditPoints="1"/>
            </p:cNvSpPr>
            <p:nvPr/>
          </p:nvSpPr>
          <p:spPr bwMode="auto">
            <a:xfrm>
              <a:off x="5612" y="1841"/>
              <a:ext cx="196" cy="197"/>
            </a:xfrm>
            <a:custGeom>
              <a:avLst/>
              <a:gdLst>
                <a:gd name="T0" fmla="*/ 66 w 132"/>
                <a:gd name="T1" fmla="*/ 0 h 133"/>
                <a:gd name="T2" fmla="*/ 0 w 132"/>
                <a:gd name="T3" fmla="*/ 66 h 133"/>
                <a:gd name="T4" fmla="*/ 66 w 132"/>
                <a:gd name="T5" fmla="*/ 133 h 133"/>
                <a:gd name="T6" fmla="*/ 132 w 132"/>
                <a:gd name="T7" fmla="*/ 66 h 133"/>
                <a:gd name="T8" fmla="*/ 66 w 132"/>
                <a:gd name="T9" fmla="*/ 0 h 133"/>
                <a:gd name="T10" fmla="*/ 104 w 132"/>
                <a:gd name="T11" fmla="*/ 105 h 133"/>
                <a:gd name="T12" fmla="*/ 66 w 132"/>
                <a:gd name="T13" fmla="*/ 121 h 133"/>
                <a:gd name="T14" fmla="*/ 28 w 132"/>
                <a:gd name="T15" fmla="*/ 105 h 133"/>
                <a:gd name="T16" fmla="*/ 12 w 132"/>
                <a:gd name="T17" fmla="*/ 66 h 133"/>
                <a:gd name="T18" fmla="*/ 28 w 132"/>
                <a:gd name="T19" fmla="*/ 28 h 133"/>
                <a:gd name="T20" fmla="*/ 66 w 132"/>
                <a:gd name="T21" fmla="*/ 12 h 133"/>
                <a:gd name="T22" fmla="*/ 104 w 132"/>
                <a:gd name="T23" fmla="*/ 28 h 133"/>
                <a:gd name="T24" fmla="*/ 120 w 132"/>
                <a:gd name="T25" fmla="*/ 66 h 133"/>
                <a:gd name="T26" fmla="*/ 104 w 132"/>
                <a:gd name="T27" fmla="*/ 10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33">
                  <a:moveTo>
                    <a:pt x="66" y="0"/>
                  </a:moveTo>
                  <a:cubicBezTo>
                    <a:pt x="30" y="0"/>
                    <a:pt x="0" y="30"/>
                    <a:pt x="0" y="66"/>
                  </a:cubicBezTo>
                  <a:cubicBezTo>
                    <a:pt x="0" y="103"/>
                    <a:pt x="30" y="133"/>
                    <a:pt x="66" y="133"/>
                  </a:cubicBezTo>
                  <a:cubicBezTo>
                    <a:pt x="103" y="133"/>
                    <a:pt x="132" y="103"/>
                    <a:pt x="132" y="66"/>
                  </a:cubicBezTo>
                  <a:cubicBezTo>
                    <a:pt x="132" y="30"/>
                    <a:pt x="103" y="0"/>
                    <a:pt x="66" y="0"/>
                  </a:cubicBezTo>
                  <a:close/>
                  <a:moveTo>
                    <a:pt x="104" y="105"/>
                  </a:moveTo>
                  <a:cubicBezTo>
                    <a:pt x="95" y="114"/>
                    <a:pt x="81" y="121"/>
                    <a:pt x="66" y="121"/>
                  </a:cubicBezTo>
                  <a:cubicBezTo>
                    <a:pt x="51" y="121"/>
                    <a:pt x="38" y="114"/>
                    <a:pt x="28" y="105"/>
                  </a:cubicBezTo>
                  <a:cubicBezTo>
                    <a:pt x="18" y="95"/>
                    <a:pt x="12" y="81"/>
                    <a:pt x="12" y="66"/>
                  </a:cubicBezTo>
                  <a:cubicBezTo>
                    <a:pt x="12" y="51"/>
                    <a:pt x="18" y="38"/>
                    <a:pt x="28" y="28"/>
                  </a:cubicBezTo>
                  <a:cubicBezTo>
                    <a:pt x="38" y="18"/>
                    <a:pt x="51" y="12"/>
                    <a:pt x="66" y="12"/>
                  </a:cubicBezTo>
                  <a:cubicBezTo>
                    <a:pt x="81" y="12"/>
                    <a:pt x="95" y="18"/>
                    <a:pt x="104" y="28"/>
                  </a:cubicBezTo>
                  <a:cubicBezTo>
                    <a:pt x="114" y="38"/>
                    <a:pt x="120" y="51"/>
                    <a:pt x="120" y="66"/>
                  </a:cubicBezTo>
                  <a:cubicBezTo>
                    <a:pt x="120" y="81"/>
                    <a:pt x="114" y="95"/>
                    <a:pt x="10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62" name="Group 79">
            <a:extLst>
              <a:ext uri="{FF2B5EF4-FFF2-40B4-BE49-F238E27FC236}">
                <a16:creationId xmlns:a16="http://schemas.microsoft.com/office/drawing/2014/main" id="{958FFCA1-C162-40A9-839F-D77EFA31A3F7}"/>
              </a:ext>
            </a:extLst>
          </p:cNvPr>
          <p:cNvGrpSpPr>
            <a:grpSpLocks noChangeAspect="1"/>
          </p:cNvGrpSpPr>
          <p:nvPr/>
        </p:nvGrpSpPr>
        <p:grpSpPr bwMode="auto">
          <a:xfrm>
            <a:off x="12884628" y="3304231"/>
            <a:ext cx="744803" cy="528005"/>
            <a:chOff x="3437" y="1784"/>
            <a:chExt cx="426" cy="302"/>
          </a:xfrm>
          <a:solidFill>
            <a:schemeClr val="bg1"/>
          </a:solidFill>
        </p:grpSpPr>
        <p:sp>
          <p:nvSpPr>
            <p:cNvPr id="63" name="Freeform 80">
              <a:extLst>
                <a:ext uri="{FF2B5EF4-FFF2-40B4-BE49-F238E27FC236}">
                  <a16:creationId xmlns:a16="http://schemas.microsoft.com/office/drawing/2014/main" id="{951A78E8-F1F9-4311-B6B6-EAD9E1322B32}"/>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Freeform 81">
              <a:extLst>
                <a:ext uri="{FF2B5EF4-FFF2-40B4-BE49-F238E27FC236}">
                  <a16:creationId xmlns:a16="http://schemas.microsoft.com/office/drawing/2014/main" id="{E076BFEA-02B4-486D-A15B-F56E7422BE18}"/>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5" name="Freeform 82">
              <a:extLst>
                <a:ext uri="{FF2B5EF4-FFF2-40B4-BE49-F238E27FC236}">
                  <a16:creationId xmlns:a16="http://schemas.microsoft.com/office/drawing/2014/main" id="{7ECA543C-38E0-4754-B89A-40693FCA2BD2}"/>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83">
              <a:extLst>
                <a:ext uri="{FF2B5EF4-FFF2-40B4-BE49-F238E27FC236}">
                  <a16:creationId xmlns:a16="http://schemas.microsoft.com/office/drawing/2014/main" id="{7C267B54-9724-48C7-9DF5-4C28DAC73D8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7" name="Freeform 84">
              <a:extLst>
                <a:ext uri="{FF2B5EF4-FFF2-40B4-BE49-F238E27FC236}">
                  <a16:creationId xmlns:a16="http://schemas.microsoft.com/office/drawing/2014/main" id="{8E65C6EC-8EFD-4410-B327-94BE7DD62C9E}"/>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8" name="Freeform 85">
              <a:extLst>
                <a:ext uri="{FF2B5EF4-FFF2-40B4-BE49-F238E27FC236}">
                  <a16:creationId xmlns:a16="http://schemas.microsoft.com/office/drawing/2014/main" id="{7D1D0261-31EB-4E71-9EDC-C57123727276}"/>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2" name="Freeform 86">
              <a:extLst>
                <a:ext uri="{FF2B5EF4-FFF2-40B4-BE49-F238E27FC236}">
                  <a16:creationId xmlns:a16="http://schemas.microsoft.com/office/drawing/2014/main" id="{35A96761-06CB-4963-91EC-225AF588EAB6}"/>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3" name="Freeform 87">
              <a:extLst>
                <a:ext uri="{FF2B5EF4-FFF2-40B4-BE49-F238E27FC236}">
                  <a16:creationId xmlns:a16="http://schemas.microsoft.com/office/drawing/2014/main" id="{152EF233-605C-4E1C-BE83-259E347B1F3C}"/>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4" name="Freeform 88">
              <a:extLst>
                <a:ext uri="{FF2B5EF4-FFF2-40B4-BE49-F238E27FC236}">
                  <a16:creationId xmlns:a16="http://schemas.microsoft.com/office/drawing/2014/main" id="{C2932CE5-F680-4DB1-B4A1-F28E90CF2887}"/>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5" name="Freeform 89">
              <a:extLst>
                <a:ext uri="{FF2B5EF4-FFF2-40B4-BE49-F238E27FC236}">
                  <a16:creationId xmlns:a16="http://schemas.microsoft.com/office/drawing/2014/main" id="{284F91A3-8CDE-44E1-B651-13A050DB8291}"/>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6" name="Freeform 90">
              <a:extLst>
                <a:ext uri="{FF2B5EF4-FFF2-40B4-BE49-F238E27FC236}">
                  <a16:creationId xmlns:a16="http://schemas.microsoft.com/office/drawing/2014/main" id="{498D43F0-16BB-4A68-89DE-84912018702D}"/>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77" name="Group 38">
            <a:extLst>
              <a:ext uri="{FF2B5EF4-FFF2-40B4-BE49-F238E27FC236}">
                <a16:creationId xmlns:a16="http://schemas.microsoft.com/office/drawing/2014/main" id="{80FFB152-D9C7-4DEC-9589-758F98773FFE}"/>
              </a:ext>
            </a:extLst>
          </p:cNvPr>
          <p:cNvGrpSpPr>
            <a:grpSpLocks noChangeAspect="1"/>
          </p:cNvGrpSpPr>
          <p:nvPr/>
        </p:nvGrpSpPr>
        <p:grpSpPr bwMode="auto">
          <a:xfrm>
            <a:off x="7816408" y="3296682"/>
            <a:ext cx="612915" cy="629159"/>
            <a:chOff x="4482" y="439"/>
            <a:chExt cx="415" cy="426"/>
          </a:xfrm>
          <a:solidFill>
            <a:schemeClr val="bg1"/>
          </a:solidFill>
        </p:grpSpPr>
        <p:sp>
          <p:nvSpPr>
            <p:cNvPr id="78" name="Freeform 39">
              <a:extLst>
                <a:ext uri="{FF2B5EF4-FFF2-40B4-BE49-F238E27FC236}">
                  <a16:creationId xmlns:a16="http://schemas.microsoft.com/office/drawing/2014/main" id="{3DD1E905-EB55-4D23-9F2A-975CA34E5606}"/>
                </a:ext>
              </a:extLst>
            </p:cNvPr>
            <p:cNvSpPr>
              <a:spLocks noEditPoints="1"/>
            </p:cNvSpPr>
            <p:nvPr/>
          </p:nvSpPr>
          <p:spPr bwMode="auto">
            <a:xfrm>
              <a:off x="4651" y="439"/>
              <a:ext cx="246" cy="249"/>
            </a:xfrm>
            <a:custGeom>
              <a:avLst/>
              <a:gdLst>
                <a:gd name="T0" fmla="*/ 66 w 166"/>
                <a:gd name="T1" fmla="*/ 168 h 168"/>
                <a:gd name="T2" fmla="*/ 60 w 166"/>
                <a:gd name="T3" fmla="*/ 146 h 168"/>
                <a:gd name="T4" fmla="*/ 27 w 166"/>
                <a:gd name="T5" fmla="*/ 143 h 168"/>
                <a:gd name="T6" fmla="*/ 1 w 166"/>
                <a:gd name="T7" fmla="*/ 110 h 168"/>
                <a:gd name="T8" fmla="*/ 3 w 166"/>
                <a:gd name="T9" fmla="*/ 102 h 168"/>
                <a:gd name="T10" fmla="*/ 18 w 166"/>
                <a:gd name="T11" fmla="*/ 74 h 168"/>
                <a:gd name="T12" fmla="*/ 1 w 166"/>
                <a:gd name="T13" fmla="*/ 62 h 168"/>
                <a:gd name="T14" fmla="*/ 20 w 166"/>
                <a:gd name="T15" fmla="*/ 26 h 168"/>
                <a:gd name="T16" fmla="*/ 42 w 166"/>
                <a:gd name="T17" fmla="*/ 32 h 168"/>
                <a:gd name="T18" fmla="*/ 60 w 166"/>
                <a:gd name="T19" fmla="*/ 6 h 168"/>
                <a:gd name="T20" fmla="*/ 102 w 166"/>
                <a:gd name="T21" fmla="*/ 0 h 168"/>
                <a:gd name="T22" fmla="*/ 108 w 166"/>
                <a:gd name="T23" fmla="*/ 23 h 168"/>
                <a:gd name="T24" fmla="*/ 139 w 166"/>
                <a:gd name="T25" fmla="*/ 24 h 168"/>
                <a:gd name="T26" fmla="*/ 147 w 166"/>
                <a:gd name="T27" fmla="*/ 26 h 168"/>
                <a:gd name="T28" fmla="*/ 165 w 166"/>
                <a:gd name="T29" fmla="*/ 62 h 168"/>
                <a:gd name="T30" fmla="*/ 148 w 166"/>
                <a:gd name="T31" fmla="*/ 74 h 168"/>
                <a:gd name="T32" fmla="*/ 163 w 166"/>
                <a:gd name="T33" fmla="*/ 102 h 168"/>
                <a:gd name="T34" fmla="*/ 165 w 166"/>
                <a:gd name="T35" fmla="*/ 110 h 168"/>
                <a:gd name="T36" fmla="*/ 143 w 166"/>
                <a:gd name="T37" fmla="*/ 144 h 168"/>
                <a:gd name="T38" fmla="*/ 125 w 166"/>
                <a:gd name="T39" fmla="*/ 135 h 168"/>
                <a:gd name="T40" fmla="*/ 108 w 166"/>
                <a:gd name="T41" fmla="*/ 162 h 168"/>
                <a:gd name="T42" fmla="*/ 72 w 166"/>
                <a:gd name="T43" fmla="*/ 156 h 168"/>
                <a:gd name="T44" fmla="*/ 96 w 166"/>
                <a:gd name="T45" fmla="*/ 141 h 168"/>
                <a:gd name="T46" fmla="*/ 120 w 166"/>
                <a:gd name="T47" fmla="*/ 123 h 168"/>
                <a:gd name="T48" fmla="*/ 139 w 166"/>
                <a:gd name="T49" fmla="*/ 130 h 168"/>
                <a:gd name="T50" fmla="*/ 139 w 166"/>
                <a:gd name="T51" fmla="*/ 102 h 168"/>
                <a:gd name="T52" fmla="*/ 136 w 166"/>
                <a:gd name="T53" fmla="*/ 72 h 168"/>
                <a:gd name="T54" fmla="*/ 151 w 166"/>
                <a:gd name="T55" fmla="*/ 58 h 168"/>
                <a:gd name="T56" fmla="*/ 127 w 166"/>
                <a:gd name="T57" fmla="*/ 45 h 168"/>
                <a:gd name="T58" fmla="*/ 100 w 166"/>
                <a:gd name="T59" fmla="*/ 32 h 168"/>
                <a:gd name="T60" fmla="*/ 96 w 166"/>
                <a:gd name="T61" fmla="*/ 12 h 168"/>
                <a:gd name="T62" fmla="*/ 72 w 166"/>
                <a:gd name="T63" fmla="*/ 26 h 168"/>
                <a:gd name="T64" fmla="*/ 48 w 166"/>
                <a:gd name="T65" fmla="*/ 44 h 168"/>
                <a:gd name="T66" fmla="*/ 27 w 166"/>
                <a:gd name="T67" fmla="*/ 37 h 168"/>
                <a:gd name="T68" fmla="*/ 28 w 166"/>
                <a:gd name="T69" fmla="*/ 65 h 168"/>
                <a:gd name="T70" fmla="*/ 30 w 166"/>
                <a:gd name="T71" fmla="*/ 95 h 168"/>
                <a:gd name="T72" fmla="*/ 15 w 166"/>
                <a:gd name="T73" fmla="*/ 109 h 168"/>
                <a:gd name="T74" fmla="*/ 40 w 166"/>
                <a:gd name="T75" fmla="*/ 123 h 168"/>
                <a:gd name="T76" fmla="*/ 68 w 166"/>
                <a:gd name="T77" fmla="*/ 135 h 168"/>
                <a:gd name="T78" fmla="*/ 72 w 166"/>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5" y="145"/>
                    <a:pt x="21" y="144"/>
                    <a:pt x="19" y="141"/>
                  </a:cubicBezTo>
                  <a:cubicBezTo>
                    <a:pt x="1" y="110"/>
                    <a:pt x="1" y="110"/>
                    <a:pt x="1" y="110"/>
                  </a:cubicBezTo>
                  <a:cubicBezTo>
                    <a:pt x="1" y="109"/>
                    <a:pt x="0" y="107"/>
                    <a:pt x="1" y="106"/>
                  </a:cubicBezTo>
                  <a:cubicBezTo>
                    <a:pt x="1" y="104"/>
                    <a:pt x="2" y="103"/>
                    <a:pt x="3" y="102"/>
                  </a:cubicBezTo>
                  <a:cubicBezTo>
                    <a:pt x="18" y="94"/>
                    <a:pt x="18" y="94"/>
                    <a:pt x="18" y="94"/>
                  </a:cubicBezTo>
                  <a:cubicBezTo>
                    <a:pt x="17" y="87"/>
                    <a:pt x="17" y="80"/>
                    <a:pt x="18" y="74"/>
                  </a:cubicBezTo>
                  <a:cubicBezTo>
                    <a:pt x="4" y="65"/>
                    <a:pt x="4" y="65"/>
                    <a:pt x="4" y="65"/>
                  </a:cubicBezTo>
                  <a:cubicBezTo>
                    <a:pt x="2" y="65"/>
                    <a:pt x="1" y="63"/>
                    <a:pt x="1" y="62"/>
                  </a:cubicBezTo>
                  <a:cubicBezTo>
                    <a:pt x="0" y="60"/>
                    <a:pt x="1" y="59"/>
                    <a:pt x="1" y="57"/>
                  </a:cubicBezTo>
                  <a:cubicBezTo>
                    <a:pt x="20" y="26"/>
                    <a:pt x="20" y="26"/>
                    <a:pt x="20" y="26"/>
                  </a:cubicBezTo>
                  <a:cubicBezTo>
                    <a:pt x="21" y="23"/>
                    <a:pt x="25" y="22"/>
                    <a:pt x="28"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6" y="0"/>
                    <a:pt x="108" y="2"/>
                    <a:pt x="108" y="6"/>
                  </a:cubicBezTo>
                  <a:cubicBezTo>
                    <a:pt x="108" y="23"/>
                    <a:pt x="108" y="23"/>
                    <a:pt x="108" y="23"/>
                  </a:cubicBezTo>
                  <a:cubicBezTo>
                    <a:pt x="115" y="26"/>
                    <a:pt x="121" y="29"/>
                    <a:pt x="125" y="32"/>
                  </a:cubicBezTo>
                  <a:cubicBezTo>
                    <a:pt x="139" y="24"/>
                    <a:pt x="139" y="24"/>
                    <a:pt x="139" y="24"/>
                  </a:cubicBezTo>
                  <a:cubicBezTo>
                    <a:pt x="140" y="23"/>
                    <a:pt x="142" y="23"/>
                    <a:pt x="143" y="23"/>
                  </a:cubicBezTo>
                  <a:cubicBezTo>
                    <a:pt x="145" y="24"/>
                    <a:pt x="146" y="25"/>
                    <a:pt x="147" y="26"/>
                  </a:cubicBezTo>
                  <a:cubicBezTo>
                    <a:pt x="165" y="57"/>
                    <a:pt x="165" y="57"/>
                    <a:pt x="165" y="57"/>
                  </a:cubicBezTo>
                  <a:cubicBezTo>
                    <a:pt x="166" y="59"/>
                    <a:pt x="166" y="60"/>
                    <a:pt x="165" y="62"/>
                  </a:cubicBezTo>
                  <a:cubicBezTo>
                    <a:pt x="165" y="63"/>
                    <a:pt x="164" y="65"/>
                    <a:pt x="163" y="65"/>
                  </a:cubicBezTo>
                  <a:cubicBezTo>
                    <a:pt x="148" y="74"/>
                    <a:pt x="148" y="74"/>
                    <a:pt x="148" y="74"/>
                  </a:cubicBezTo>
                  <a:cubicBezTo>
                    <a:pt x="149" y="80"/>
                    <a:pt x="149" y="87"/>
                    <a:pt x="148" y="94"/>
                  </a:cubicBezTo>
                  <a:cubicBezTo>
                    <a:pt x="163" y="102"/>
                    <a:pt x="163" y="102"/>
                    <a:pt x="163" y="102"/>
                  </a:cubicBezTo>
                  <a:cubicBezTo>
                    <a:pt x="164" y="103"/>
                    <a:pt x="165" y="104"/>
                    <a:pt x="165" y="106"/>
                  </a:cubicBezTo>
                  <a:cubicBezTo>
                    <a:pt x="166" y="107"/>
                    <a:pt x="166" y="109"/>
                    <a:pt x="165" y="110"/>
                  </a:cubicBezTo>
                  <a:cubicBezTo>
                    <a:pt x="147" y="141"/>
                    <a:pt x="147" y="141"/>
                    <a:pt x="147" y="141"/>
                  </a:cubicBezTo>
                  <a:cubicBezTo>
                    <a:pt x="146" y="143"/>
                    <a:pt x="145" y="144"/>
                    <a:pt x="143" y="144"/>
                  </a:cubicBezTo>
                  <a:cubicBezTo>
                    <a:pt x="142" y="144"/>
                    <a:pt x="140" y="144"/>
                    <a:pt x="139" y="143"/>
                  </a:cubicBezTo>
                  <a:cubicBezTo>
                    <a:pt x="125" y="135"/>
                    <a:pt x="125" y="135"/>
                    <a:pt x="125" y="135"/>
                  </a:cubicBezTo>
                  <a:cubicBezTo>
                    <a:pt x="121" y="138"/>
                    <a:pt x="115" y="142"/>
                    <a:pt x="108" y="145"/>
                  </a:cubicBezTo>
                  <a:cubicBezTo>
                    <a:pt x="108" y="162"/>
                    <a:pt x="108" y="162"/>
                    <a:pt x="108" y="162"/>
                  </a:cubicBezTo>
                  <a:cubicBezTo>
                    <a:pt x="108" y="165"/>
                    <a:pt x="106" y="168"/>
                    <a:pt x="102" y="168"/>
                  </a:cubicBezTo>
                  <a:close/>
                  <a:moveTo>
                    <a:pt x="72" y="156"/>
                  </a:moveTo>
                  <a:cubicBezTo>
                    <a:pt x="96" y="156"/>
                    <a:pt x="96" y="156"/>
                    <a:pt x="96" y="156"/>
                  </a:cubicBezTo>
                  <a:cubicBezTo>
                    <a:pt x="96" y="141"/>
                    <a:pt x="96" y="141"/>
                    <a:pt x="96" y="141"/>
                  </a:cubicBezTo>
                  <a:cubicBezTo>
                    <a:pt x="96" y="139"/>
                    <a:pt x="98" y="136"/>
                    <a:pt x="100" y="135"/>
                  </a:cubicBezTo>
                  <a:cubicBezTo>
                    <a:pt x="109" y="131"/>
                    <a:pt x="116" y="127"/>
                    <a:pt x="120" y="123"/>
                  </a:cubicBezTo>
                  <a:cubicBezTo>
                    <a:pt x="122" y="122"/>
                    <a:pt x="125" y="121"/>
                    <a:pt x="127" y="123"/>
                  </a:cubicBezTo>
                  <a:cubicBezTo>
                    <a:pt x="139" y="130"/>
                    <a:pt x="139" y="130"/>
                    <a:pt x="139" y="130"/>
                  </a:cubicBezTo>
                  <a:cubicBezTo>
                    <a:pt x="151" y="109"/>
                    <a:pt x="151" y="109"/>
                    <a:pt x="151" y="109"/>
                  </a:cubicBezTo>
                  <a:cubicBezTo>
                    <a:pt x="139" y="102"/>
                    <a:pt x="139" y="102"/>
                    <a:pt x="139" y="102"/>
                  </a:cubicBezTo>
                  <a:cubicBezTo>
                    <a:pt x="136" y="101"/>
                    <a:pt x="135" y="98"/>
                    <a:pt x="136" y="95"/>
                  </a:cubicBezTo>
                  <a:cubicBezTo>
                    <a:pt x="137" y="87"/>
                    <a:pt x="137" y="80"/>
                    <a:pt x="136" y="72"/>
                  </a:cubicBezTo>
                  <a:cubicBezTo>
                    <a:pt x="135" y="69"/>
                    <a:pt x="136" y="67"/>
                    <a:pt x="139"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8" y="31"/>
                    <a:pt x="96" y="29"/>
                    <a:pt x="96" y="26"/>
                  </a:cubicBezTo>
                  <a:cubicBezTo>
                    <a:pt x="96" y="12"/>
                    <a:pt x="96" y="12"/>
                    <a:pt x="96" y="12"/>
                  </a:cubicBezTo>
                  <a:cubicBezTo>
                    <a:pt x="72" y="12"/>
                    <a:pt x="72" y="12"/>
                    <a:pt x="72" y="12"/>
                  </a:cubicBezTo>
                  <a:cubicBezTo>
                    <a:pt x="72" y="26"/>
                    <a:pt x="72" y="26"/>
                    <a:pt x="72" y="26"/>
                  </a:cubicBezTo>
                  <a:cubicBezTo>
                    <a:pt x="72" y="29"/>
                    <a:pt x="71" y="32"/>
                    <a:pt x="68" y="32"/>
                  </a:cubicBezTo>
                  <a:cubicBezTo>
                    <a:pt x="57" y="35"/>
                    <a:pt x="54" y="38"/>
                    <a:pt x="48" y="44"/>
                  </a:cubicBezTo>
                  <a:cubicBezTo>
                    <a:pt x="46" y="45"/>
                    <a:pt x="43" y="46"/>
                    <a:pt x="40" y="45"/>
                  </a:cubicBezTo>
                  <a:cubicBezTo>
                    <a:pt x="27" y="37"/>
                    <a:pt x="27" y="37"/>
                    <a:pt x="27" y="37"/>
                  </a:cubicBezTo>
                  <a:cubicBezTo>
                    <a:pt x="15" y="58"/>
                    <a:pt x="15" y="58"/>
                    <a:pt x="15" y="58"/>
                  </a:cubicBezTo>
                  <a:cubicBezTo>
                    <a:pt x="28" y="65"/>
                    <a:pt x="28" y="65"/>
                    <a:pt x="28" y="65"/>
                  </a:cubicBezTo>
                  <a:cubicBezTo>
                    <a:pt x="30" y="67"/>
                    <a:pt x="31" y="69"/>
                    <a:pt x="30" y="72"/>
                  </a:cubicBezTo>
                  <a:cubicBezTo>
                    <a:pt x="29" y="80"/>
                    <a:pt x="29" y="88"/>
                    <a:pt x="30" y="95"/>
                  </a:cubicBezTo>
                  <a:cubicBezTo>
                    <a:pt x="31" y="98"/>
                    <a:pt x="30" y="101"/>
                    <a:pt x="28" y="102"/>
                  </a:cubicBezTo>
                  <a:cubicBezTo>
                    <a:pt x="15" y="109"/>
                    <a:pt x="15" y="109"/>
                    <a:pt x="15" y="109"/>
                  </a:cubicBezTo>
                  <a:cubicBezTo>
                    <a:pt x="27" y="130"/>
                    <a:pt x="27" y="130"/>
                    <a:pt x="27" y="130"/>
                  </a:cubicBezTo>
                  <a:cubicBezTo>
                    <a:pt x="40" y="123"/>
                    <a:pt x="40" y="123"/>
                    <a:pt x="40" y="123"/>
                  </a:cubicBezTo>
                  <a:cubicBezTo>
                    <a:pt x="43" y="121"/>
                    <a:pt x="45" y="122"/>
                    <a:pt x="47" y="123"/>
                  </a:cubicBezTo>
                  <a:cubicBezTo>
                    <a:pt x="54" y="129"/>
                    <a:pt x="57" y="133"/>
                    <a:pt x="68" y="135"/>
                  </a:cubicBezTo>
                  <a:cubicBezTo>
                    <a:pt x="71"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9" name="Freeform 40">
              <a:extLst>
                <a:ext uri="{FF2B5EF4-FFF2-40B4-BE49-F238E27FC236}">
                  <a16:creationId xmlns:a16="http://schemas.microsoft.com/office/drawing/2014/main" id="{1345CF32-DB97-457F-9931-397D466C944A}"/>
                </a:ext>
              </a:extLst>
            </p:cNvPr>
            <p:cNvSpPr>
              <a:spLocks noEditPoints="1"/>
            </p:cNvSpPr>
            <p:nvPr/>
          </p:nvSpPr>
          <p:spPr bwMode="auto">
            <a:xfrm>
              <a:off x="4729" y="519"/>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0" name="Freeform 41">
              <a:extLst>
                <a:ext uri="{FF2B5EF4-FFF2-40B4-BE49-F238E27FC236}">
                  <a16:creationId xmlns:a16="http://schemas.microsoft.com/office/drawing/2014/main" id="{ED3EB513-D4CD-4BBD-906D-67D39C997822}"/>
                </a:ext>
              </a:extLst>
            </p:cNvPr>
            <p:cNvSpPr>
              <a:spLocks noEditPoints="1"/>
            </p:cNvSpPr>
            <p:nvPr/>
          </p:nvSpPr>
          <p:spPr bwMode="auto">
            <a:xfrm>
              <a:off x="4482" y="617"/>
              <a:ext cx="246" cy="248"/>
            </a:xfrm>
            <a:custGeom>
              <a:avLst/>
              <a:gdLst>
                <a:gd name="T0" fmla="*/ 66 w 166"/>
                <a:gd name="T1" fmla="*/ 168 h 168"/>
                <a:gd name="T2" fmla="*/ 60 w 166"/>
                <a:gd name="T3" fmla="*/ 146 h 168"/>
                <a:gd name="T4" fmla="*/ 27 w 166"/>
                <a:gd name="T5" fmla="*/ 143 h 168"/>
                <a:gd name="T6" fmla="*/ 1 w 166"/>
                <a:gd name="T7" fmla="*/ 110 h 168"/>
                <a:gd name="T8" fmla="*/ 3 w 166"/>
                <a:gd name="T9" fmla="*/ 102 h 168"/>
                <a:gd name="T10" fmla="*/ 18 w 166"/>
                <a:gd name="T11" fmla="*/ 74 h 168"/>
                <a:gd name="T12" fmla="*/ 1 w 166"/>
                <a:gd name="T13" fmla="*/ 62 h 168"/>
                <a:gd name="T14" fmla="*/ 20 w 166"/>
                <a:gd name="T15" fmla="*/ 26 h 168"/>
                <a:gd name="T16" fmla="*/ 42 w 166"/>
                <a:gd name="T17" fmla="*/ 32 h 168"/>
                <a:gd name="T18" fmla="*/ 60 w 166"/>
                <a:gd name="T19" fmla="*/ 6 h 168"/>
                <a:gd name="T20" fmla="*/ 102 w 166"/>
                <a:gd name="T21" fmla="*/ 0 h 168"/>
                <a:gd name="T22" fmla="*/ 108 w 166"/>
                <a:gd name="T23" fmla="*/ 23 h 168"/>
                <a:gd name="T24" fmla="*/ 138 w 166"/>
                <a:gd name="T25" fmla="*/ 24 h 168"/>
                <a:gd name="T26" fmla="*/ 147 w 166"/>
                <a:gd name="T27" fmla="*/ 26 h 168"/>
                <a:gd name="T28" fmla="*/ 165 w 166"/>
                <a:gd name="T29" fmla="*/ 62 h 168"/>
                <a:gd name="T30" fmla="*/ 148 w 166"/>
                <a:gd name="T31" fmla="*/ 74 h 168"/>
                <a:gd name="T32" fmla="*/ 163 w 166"/>
                <a:gd name="T33" fmla="*/ 102 h 168"/>
                <a:gd name="T34" fmla="*/ 165 w 166"/>
                <a:gd name="T35" fmla="*/ 110 h 168"/>
                <a:gd name="T36" fmla="*/ 143 w 166"/>
                <a:gd name="T37" fmla="*/ 144 h 168"/>
                <a:gd name="T38" fmla="*/ 125 w 166"/>
                <a:gd name="T39" fmla="*/ 135 h 168"/>
                <a:gd name="T40" fmla="*/ 108 w 166"/>
                <a:gd name="T41" fmla="*/ 162 h 168"/>
                <a:gd name="T42" fmla="*/ 72 w 166"/>
                <a:gd name="T43" fmla="*/ 156 h 168"/>
                <a:gd name="T44" fmla="*/ 96 w 166"/>
                <a:gd name="T45" fmla="*/ 141 h 168"/>
                <a:gd name="T46" fmla="*/ 120 w 166"/>
                <a:gd name="T47" fmla="*/ 123 h 168"/>
                <a:gd name="T48" fmla="*/ 139 w 166"/>
                <a:gd name="T49" fmla="*/ 130 h 168"/>
                <a:gd name="T50" fmla="*/ 139 w 166"/>
                <a:gd name="T51" fmla="*/ 102 h 168"/>
                <a:gd name="T52" fmla="*/ 136 w 166"/>
                <a:gd name="T53" fmla="*/ 72 h 168"/>
                <a:gd name="T54" fmla="*/ 151 w 166"/>
                <a:gd name="T55" fmla="*/ 58 h 168"/>
                <a:gd name="T56" fmla="*/ 127 w 166"/>
                <a:gd name="T57" fmla="*/ 45 h 168"/>
                <a:gd name="T58" fmla="*/ 100 w 166"/>
                <a:gd name="T59" fmla="*/ 32 h 168"/>
                <a:gd name="T60" fmla="*/ 96 w 166"/>
                <a:gd name="T61" fmla="*/ 12 h 168"/>
                <a:gd name="T62" fmla="*/ 72 w 166"/>
                <a:gd name="T63" fmla="*/ 26 h 168"/>
                <a:gd name="T64" fmla="*/ 48 w 166"/>
                <a:gd name="T65" fmla="*/ 44 h 168"/>
                <a:gd name="T66" fmla="*/ 27 w 166"/>
                <a:gd name="T67" fmla="*/ 37 h 168"/>
                <a:gd name="T68" fmla="*/ 28 w 166"/>
                <a:gd name="T69" fmla="*/ 65 h 168"/>
                <a:gd name="T70" fmla="*/ 30 w 166"/>
                <a:gd name="T71" fmla="*/ 95 h 168"/>
                <a:gd name="T72" fmla="*/ 15 w 166"/>
                <a:gd name="T73" fmla="*/ 109 h 168"/>
                <a:gd name="T74" fmla="*/ 40 w 166"/>
                <a:gd name="T75" fmla="*/ 123 h 168"/>
                <a:gd name="T76" fmla="*/ 68 w 166"/>
                <a:gd name="T77" fmla="*/ 135 h 168"/>
                <a:gd name="T78" fmla="*/ 72 w 166"/>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5" y="145"/>
                    <a:pt x="21" y="144"/>
                    <a:pt x="19" y="141"/>
                  </a:cubicBezTo>
                  <a:cubicBezTo>
                    <a:pt x="1" y="110"/>
                    <a:pt x="1" y="110"/>
                    <a:pt x="1" y="110"/>
                  </a:cubicBezTo>
                  <a:cubicBezTo>
                    <a:pt x="0" y="109"/>
                    <a:pt x="0" y="107"/>
                    <a:pt x="1" y="106"/>
                  </a:cubicBezTo>
                  <a:cubicBezTo>
                    <a:pt x="1" y="104"/>
                    <a:pt x="2" y="103"/>
                    <a:pt x="3" y="102"/>
                  </a:cubicBezTo>
                  <a:cubicBezTo>
                    <a:pt x="18" y="94"/>
                    <a:pt x="18" y="94"/>
                    <a:pt x="18" y="94"/>
                  </a:cubicBezTo>
                  <a:cubicBezTo>
                    <a:pt x="17" y="87"/>
                    <a:pt x="17" y="80"/>
                    <a:pt x="18" y="74"/>
                  </a:cubicBezTo>
                  <a:cubicBezTo>
                    <a:pt x="4" y="65"/>
                    <a:pt x="4" y="65"/>
                    <a:pt x="4" y="65"/>
                  </a:cubicBezTo>
                  <a:cubicBezTo>
                    <a:pt x="2" y="65"/>
                    <a:pt x="1" y="63"/>
                    <a:pt x="1" y="62"/>
                  </a:cubicBezTo>
                  <a:cubicBezTo>
                    <a:pt x="0" y="60"/>
                    <a:pt x="1" y="59"/>
                    <a:pt x="1" y="57"/>
                  </a:cubicBezTo>
                  <a:cubicBezTo>
                    <a:pt x="20" y="26"/>
                    <a:pt x="20" y="26"/>
                    <a:pt x="20" y="26"/>
                  </a:cubicBezTo>
                  <a:cubicBezTo>
                    <a:pt x="21" y="23"/>
                    <a:pt x="25" y="22"/>
                    <a:pt x="28"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6" y="0"/>
                    <a:pt x="108" y="2"/>
                    <a:pt x="108" y="6"/>
                  </a:cubicBezTo>
                  <a:cubicBezTo>
                    <a:pt x="108" y="23"/>
                    <a:pt x="108" y="23"/>
                    <a:pt x="108" y="23"/>
                  </a:cubicBezTo>
                  <a:cubicBezTo>
                    <a:pt x="115" y="26"/>
                    <a:pt x="121" y="29"/>
                    <a:pt x="125" y="32"/>
                  </a:cubicBezTo>
                  <a:cubicBezTo>
                    <a:pt x="138" y="24"/>
                    <a:pt x="138" y="24"/>
                    <a:pt x="138" y="24"/>
                  </a:cubicBezTo>
                  <a:cubicBezTo>
                    <a:pt x="140" y="23"/>
                    <a:pt x="142" y="23"/>
                    <a:pt x="143" y="23"/>
                  </a:cubicBezTo>
                  <a:cubicBezTo>
                    <a:pt x="145" y="24"/>
                    <a:pt x="146" y="25"/>
                    <a:pt x="147" y="26"/>
                  </a:cubicBezTo>
                  <a:cubicBezTo>
                    <a:pt x="165" y="57"/>
                    <a:pt x="165" y="57"/>
                    <a:pt x="165" y="57"/>
                  </a:cubicBezTo>
                  <a:cubicBezTo>
                    <a:pt x="166" y="59"/>
                    <a:pt x="166" y="60"/>
                    <a:pt x="165" y="62"/>
                  </a:cubicBezTo>
                  <a:cubicBezTo>
                    <a:pt x="165" y="63"/>
                    <a:pt x="164" y="65"/>
                    <a:pt x="163" y="65"/>
                  </a:cubicBezTo>
                  <a:cubicBezTo>
                    <a:pt x="148" y="74"/>
                    <a:pt x="148" y="74"/>
                    <a:pt x="148" y="74"/>
                  </a:cubicBezTo>
                  <a:cubicBezTo>
                    <a:pt x="149" y="80"/>
                    <a:pt x="149" y="87"/>
                    <a:pt x="148" y="94"/>
                  </a:cubicBezTo>
                  <a:cubicBezTo>
                    <a:pt x="163" y="102"/>
                    <a:pt x="163" y="102"/>
                    <a:pt x="163" y="102"/>
                  </a:cubicBezTo>
                  <a:cubicBezTo>
                    <a:pt x="164" y="103"/>
                    <a:pt x="165" y="104"/>
                    <a:pt x="165" y="106"/>
                  </a:cubicBezTo>
                  <a:cubicBezTo>
                    <a:pt x="166" y="107"/>
                    <a:pt x="166" y="109"/>
                    <a:pt x="165" y="110"/>
                  </a:cubicBezTo>
                  <a:cubicBezTo>
                    <a:pt x="147" y="141"/>
                    <a:pt x="147" y="141"/>
                    <a:pt x="147" y="141"/>
                  </a:cubicBezTo>
                  <a:cubicBezTo>
                    <a:pt x="146" y="143"/>
                    <a:pt x="145" y="144"/>
                    <a:pt x="143" y="144"/>
                  </a:cubicBezTo>
                  <a:cubicBezTo>
                    <a:pt x="142" y="144"/>
                    <a:pt x="140" y="144"/>
                    <a:pt x="138" y="143"/>
                  </a:cubicBezTo>
                  <a:cubicBezTo>
                    <a:pt x="125" y="135"/>
                    <a:pt x="125" y="135"/>
                    <a:pt x="125" y="135"/>
                  </a:cubicBezTo>
                  <a:cubicBezTo>
                    <a:pt x="121" y="138"/>
                    <a:pt x="115" y="142"/>
                    <a:pt x="108" y="145"/>
                  </a:cubicBezTo>
                  <a:cubicBezTo>
                    <a:pt x="108" y="162"/>
                    <a:pt x="108" y="162"/>
                    <a:pt x="108" y="162"/>
                  </a:cubicBezTo>
                  <a:cubicBezTo>
                    <a:pt x="108" y="165"/>
                    <a:pt x="106" y="168"/>
                    <a:pt x="102" y="168"/>
                  </a:cubicBezTo>
                  <a:close/>
                  <a:moveTo>
                    <a:pt x="72" y="156"/>
                  </a:moveTo>
                  <a:cubicBezTo>
                    <a:pt x="96" y="156"/>
                    <a:pt x="96" y="156"/>
                    <a:pt x="96" y="156"/>
                  </a:cubicBezTo>
                  <a:cubicBezTo>
                    <a:pt x="96" y="141"/>
                    <a:pt x="96" y="141"/>
                    <a:pt x="96" y="141"/>
                  </a:cubicBezTo>
                  <a:cubicBezTo>
                    <a:pt x="96" y="139"/>
                    <a:pt x="98" y="136"/>
                    <a:pt x="100" y="135"/>
                  </a:cubicBezTo>
                  <a:cubicBezTo>
                    <a:pt x="109" y="131"/>
                    <a:pt x="116" y="127"/>
                    <a:pt x="120" y="123"/>
                  </a:cubicBezTo>
                  <a:cubicBezTo>
                    <a:pt x="122" y="122"/>
                    <a:pt x="125" y="121"/>
                    <a:pt x="127" y="123"/>
                  </a:cubicBezTo>
                  <a:cubicBezTo>
                    <a:pt x="139" y="130"/>
                    <a:pt x="139" y="130"/>
                    <a:pt x="139" y="130"/>
                  </a:cubicBezTo>
                  <a:cubicBezTo>
                    <a:pt x="151" y="109"/>
                    <a:pt x="151" y="109"/>
                    <a:pt x="151" y="109"/>
                  </a:cubicBezTo>
                  <a:cubicBezTo>
                    <a:pt x="139" y="102"/>
                    <a:pt x="139" y="102"/>
                    <a:pt x="139" y="102"/>
                  </a:cubicBezTo>
                  <a:cubicBezTo>
                    <a:pt x="136" y="101"/>
                    <a:pt x="135" y="98"/>
                    <a:pt x="136" y="95"/>
                  </a:cubicBezTo>
                  <a:cubicBezTo>
                    <a:pt x="137" y="87"/>
                    <a:pt x="137" y="80"/>
                    <a:pt x="136" y="72"/>
                  </a:cubicBezTo>
                  <a:cubicBezTo>
                    <a:pt x="135" y="69"/>
                    <a:pt x="136" y="67"/>
                    <a:pt x="139"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8" y="31"/>
                    <a:pt x="96" y="29"/>
                    <a:pt x="96" y="26"/>
                  </a:cubicBezTo>
                  <a:cubicBezTo>
                    <a:pt x="96" y="12"/>
                    <a:pt x="96" y="12"/>
                    <a:pt x="96" y="12"/>
                  </a:cubicBezTo>
                  <a:cubicBezTo>
                    <a:pt x="72" y="12"/>
                    <a:pt x="72" y="12"/>
                    <a:pt x="72" y="12"/>
                  </a:cubicBezTo>
                  <a:cubicBezTo>
                    <a:pt x="72" y="26"/>
                    <a:pt x="72" y="26"/>
                    <a:pt x="72" y="26"/>
                  </a:cubicBezTo>
                  <a:cubicBezTo>
                    <a:pt x="72" y="29"/>
                    <a:pt x="71" y="32"/>
                    <a:pt x="68" y="32"/>
                  </a:cubicBezTo>
                  <a:cubicBezTo>
                    <a:pt x="58" y="35"/>
                    <a:pt x="54" y="38"/>
                    <a:pt x="48" y="44"/>
                  </a:cubicBezTo>
                  <a:cubicBezTo>
                    <a:pt x="46" y="45"/>
                    <a:pt x="43" y="46"/>
                    <a:pt x="40" y="45"/>
                  </a:cubicBezTo>
                  <a:cubicBezTo>
                    <a:pt x="27" y="37"/>
                    <a:pt x="27" y="37"/>
                    <a:pt x="27" y="37"/>
                  </a:cubicBezTo>
                  <a:cubicBezTo>
                    <a:pt x="15" y="58"/>
                    <a:pt x="15" y="58"/>
                    <a:pt x="15" y="58"/>
                  </a:cubicBezTo>
                  <a:cubicBezTo>
                    <a:pt x="28" y="65"/>
                    <a:pt x="28" y="65"/>
                    <a:pt x="28" y="65"/>
                  </a:cubicBezTo>
                  <a:cubicBezTo>
                    <a:pt x="30" y="67"/>
                    <a:pt x="31" y="69"/>
                    <a:pt x="30" y="72"/>
                  </a:cubicBezTo>
                  <a:cubicBezTo>
                    <a:pt x="29" y="80"/>
                    <a:pt x="29" y="88"/>
                    <a:pt x="30" y="95"/>
                  </a:cubicBezTo>
                  <a:cubicBezTo>
                    <a:pt x="31" y="98"/>
                    <a:pt x="30" y="101"/>
                    <a:pt x="28" y="102"/>
                  </a:cubicBezTo>
                  <a:cubicBezTo>
                    <a:pt x="15" y="109"/>
                    <a:pt x="15" y="109"/>
                    <a:pt x="15" y="109"/>
                  </a:cubicBezTo>
                  <a:cubicBezTo>
                    <a:pt x="27" y="130"/>
                    <a:pt x="27" y="130"/>
                    <a:pt x="27" y="130"/>
                  </a:cubicBezTo>
                  <a:cubicBezTo>
                    <a:pt x="40" y="123"/>
                    <a:pt x="40" y="123"/>
                    <a:pt x="40" y="123"/>
                  </a:cubicBezTo>
                  <a:cubicBezTo>
                    <a:pt x="43" y="121"/>
                    <a:pt x="45" y="122"/>
                    <a:pt x="47" y="123"/>
                  </a:cubicBezTo>
                  <a:cubicBezTo>
                    <a:pt x="54" y="129"/>
                    <a:pt x="57" y="133"/>
                    <a:pt x="68" y="135"/>
                  </a:cubicBezTo>
                  <a:cubicBezTo>
                    <a:pt x="71"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1" name="Freeform 42">
              <a:extLst>
                <a:ext uri="{FF2B5EF4-FFF2-40B4-BE49-F238E27FC236}">
                  <a16:creationId xmlns:a16="http://schemas.microsoft.com/office/drawing/2014/main" id="{00D19ED2-3E19-4154-9B8F-875E62675972}"/>
                </a:ext>
              </a:extLst>
            </p:cNvPr>
            <p:cNvSpPr>
              <a:spLocks noEditPoints="1"/>
            </p:cNvSpPr>
            <p:nvPr/>
          </p:nvSpPr>
          <p:spPr bwMode="auto">
            <a:xfrm>
              <a:off x="4561" y="696"/>
              <a:ext cx="88"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5743458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B68FB1F-9E8A-40B3-ADAB-512291F1682F}"/>
              </a:ext>
            </a:extLst>
          </p:cNvPr>
          <p:cNvSpPr>
            <a:spLocks noGrp="1"/>
          </p:cNvSpPr>
          <p:nvPr>
            <p:ph type="title"/>
          </p:nvPr>
        </p:nvSpPr>
        <p:spPr/>
        <p:txBody>
          <a:bodyPr/>
          <a:lstStyle/>
          <a:p>
            <a:r>
              <a:rPr lang="en-GB" b="1" dirty="0">
                <a:solidFill>
                  <a:schemeClr val="bg1"/>
                </a:solidFill>
              </a:rPr>
              <a:t>Your Benefits window</a:t>
            </a:r>
            <a:br>
              <a:rPr lang="en-GB" b="1" dirty="0">
                <a:solidFill>
                  <a:schemeClr val="bg1"/>
                </a:solidFill>
              </a:rPr>
            </a:br>
            <a:br>
              <a:rPr lang="en-US" b="1" dirty="0">
                <a:solidFill>
                  <a:schemeClr val="bg1"/>
                </a:solidFill>
              </a:rPr>
            </a:br>
            <a:endParaRPr lang="en-US" b="1" dirty="0">
              <a:solidFill>
                <a:schemeClr val="bg1"/>
              </a:solidFill>
            </a:endParaRPr>
          </a:p>
        </p:txBody>
      </p:sp>
      <p:sp>
        <p:nvSpPr>
          <p:cNvPr id="99" name="Date Placeholder 3">
            <a:extLst>
              <a:ext uri="{FF2B5EF4-FFF2-40B4-BE49-F238E27FC236}">
                <a16:creationId xmlns:a16="http://schemas.microsoft.com/office/drawing/2014/main" id="{6564C210-C1D7-45B3-9788-E0885EE1D7F4}"/>
              </a:ext>
            </a:extLst>
          </p:cNvPr>
          <p:cNvSpPr txBox="1">
            <a:spLocks/>
          </p:cNvSpPr>
          <p:nvPr/>
        </p:nvSpPr>
        <p:spPr>
          <a:xfrm>
            <a:off x="1810017" y="8730284"/>
            <a:ext cx="960000" cy="288000"/>
          </a:xfrm>
          <a:prstGeom prst="rect">
            <a:avLst/>
          </a:prstGeom>
        </p:spPr>
        <p:txBody>
          <a:bodyPr vert="horz" lIns="0" tIns="0" rIns="0" bIns="0" rtlCol="0" anchor="t" anchorCtr="0">
            <a:noAutofit/>
          </a:bodyPr>
          <a:lstStyle>
            <a:defPPr>
              <a:defRPr lang="en-US"/>
            </a:defPPr>
            <a:lvl1pPr marL="0" indent="0" algn="l" defTabSz="711200" rtl="0" eaLnBrk="1" latinLnBrk="0" hangingPunct="1">
              <a:spcBef>
                <a:spcPts val="1200"/>
              </a:spcBef>
              <a:buNone/>
              <a:defRPr sz="900" kern="1200">
                <a:solidFill>
                  <a:schemeClr val="accent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defTabSz="948243">
              <a:spcBef>
                <a:spcPts val="1600"/>
              </a:spcBef>
              <a:defRPr/>
            </a:pPr>
            <a:r>
              <a:rPr lang="en-GB" sz="1200">
                <a:solidFill>
                  <a:srgbClr val="26478D"/>
                </a:solidFill>
                <a:latin typeface="Arial"/>
              </a:rPr>
              <a:t>29/04/2020</a:t>
            </a:r>
            <a:endParaRPr lang="en-GB" sz="1200" dirty="0">
              <a:solidFill>
                <a:srgbClr val="26478D"/>
              </a:solidFill>
              <a:latin typeface="Arial"/>
            </a:endParaRPr>
          </a:p>
        </p:txBody>
      </p:sp>
      <p:sp>
        <p:nvSpPr>
          <p:cNvPr id="100" name="Footer Placeholder 4">
            <a:extLst>
              <a:ext uri="{FF2B5EF4-FFF2-40B4-BE49-F238E27FC236}">
                <a16:creationId xmlns:a16="http://schemas.microsoft.com/office/drawing/2014/main" id="{AB2EF696-F4A3-4DDF-B6A5-26B6B295C8B7}"/>
              </a:ext>
            </a:extLst>
          </p:cNvPr>
          <p:cNvSpPr txBox="1">
            <a:spLocks/>
          </p:cNvSpPr>
          <p:nvPr/>
        </p:nvSpPr>
        <p:spPr>
          <a:xfrm>
            <a:off x="2805516" y="8730284"/>
            <a:ext cx="8152833" cy="288000"/>
          </a:xfrm>
          <a:prstGeom prst="rect">
            <a:avLst/>
          </a:prstGeom>
        </p:spPr>
        <p:txBody>
          <a:bodyPr vert="horz" lIns="0" tIns="0" rIns="0" bIns="0" rtlCol="0" anchor="t" anchorCtr="0">
            <a:noAutofit/>
          </a:bodyPr>
          <a:lstStyle>
            <a:defPPr>
              <a:defRPr lang="en-US"/>
            </a:defPPr>
            <a:lvl1pPr marL="0" indent="0" algn="l" defTabSz="711200" rtl="0" eaLnBrk="1" latinLnBrk="0" hangingPunct="1">
              <a:spcBef>
                <a:spcPts val="1200"/>
              </a:spcBef>
              <a:buNone/>
              <a:defRPr sz="900" kern="1200">
                <a:solidFill>
                  <a:schemeClr val="accent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defTabSz="948243">
              <a:spcBef>
                <a:spcPts val="1600"/>
              </a:spcBef>
              <a:defRPr/>
            </a:pPr>
            <a:r>
              <a:rPr lang="en-GB" sz="1200">
                <a:solidFill>
                  <a:srgbClr val="26478D"/>
                </a:solidFill>
                <a:latin typeface="Arial"/>
              </a:rPr>
              <a:t>Private and confidential     </a:t>
            </a:r>
            <a:r>
              <a:rPr lang="en-US" sz="1200">
                <a:solidFill>
                  <a:srgbClr val="26478D"/>
                </a:solidFill>
                <a:latin typeface="Arial"/>
              </a:rPr>
              <a:t>UK&amp;I Business Update</a:t>
            </a:r>
          </a:p>
          <a:p>
            <a:pPr defTabSz="948243">
              <a:spcBef>
                <a:spcPts val="1600"/>
              </a:spcBef>
              <a:defRPr/>
            </a:pPr>
            <a:endParaRPr lang="en-GB" sz="1200" dirty="0">
              <a:solidFill>
                <a:srgbClr val="26478D"/>
              </a:solidFill>
              <a:latin typeface="Arial"/>
            </a:endParaRPr>
          </a:p>
        </p:txBody>
      </p:sp>
      <p:pic>
        <p:nvPicPr>
          <p:cNvPr id="101" name="Picture 100">
            <a:extLst>
              <a:ext uri="{FF2B5EF4-FFF2-40B4-BE49-F238E27FC236}">
                <a16:creationId xmlns:a16="http://schemas.microsoft.com/office/drawing/2014/main" id="{2D50DEA4-653A-417B-91B4-63F3DEF9F491}"/>
              </a:ext>
            </a:extLst>
          </p:cNvPr>
          <p:cNvPicPr>
            <a:picLocks noChangeAspect="1"/>
          </p:cNvPicPr>
          <p:nvPr/>
        </p:nvPicPr>
        <p:blipFill rotWithShape="1">
          <a:blip r:embed="rId3">
            <a:extLst>
              <a:ext uri="{28A0092B-C50C-407E-A947-70E740481C1C}">
                <a14:useLocalDpi xmlns:a14="http://schemas.microsoft.com/office/drawing/2010/main"/>
              </a:ext>
            </a:extLst>
          </a:blip>
          <a:srcRect l="547" t="1171" r="476" b="2573"/>
          <a:stretch/>
        </p:blipFill>
        <p:spPr>
          <a:xfrm>
            <a:off x="0" y="0"/>
            <a:ext cx="16256000" cy="9144000"/>
          </a:xfrm>
          <a:prstGeom prst="rect">
            <a:avLst/>
          </a:prstGeom>
        </p:spPr>
      </p:pic>
      <p:sp>
        <p:nvSpPr>
          <p:cNvPr id="102" name="Rectangle: Rounded Corners 7">
            <a:extLst>
              <a:ext uri="{FF2B5EF4-FFF2-40B4-BE49-F238E27FC236}">
                <a16:creationId xmlns:a16="http://schemas.microsoft.com/office/drawing/2014/main" id="{1BB3DCE8-C70F-4D12-80A4-284F16BCC21E}"/>
              </a:ext>
            </a:extLst>
          </p:cNvPr>
          <p:cNvSpPr/>
          <p:nvPr/>
        </p:nvSpPr>
        <p:spPr>
          <a:xfrm>
            <a:off x="1107065" y="2729221"/>
            <a:ext cx="4434228" cy="4339057"/>
          </a:xfrm>
          <a:prstGeom prst="roundRect">
            <a:avLst/>
          </a:prstGeom>
          <a:solidFill>
            <a:srgbClr val="26478D">
              <a:alpha val="80000"/>
            </a:srgbClr>
          </a:solidFill>
          <a:ln w="6350" cap="flat" cmpd="sng" algn="ctr">
            <a:noFill/>
            <a:prstDash val="solid"/>
            <a:miter lim="800000"/>
          </a:ln>
          <a:effectLst/>
        </p:spPr>
        <p:txBody>
          <a:bodyPr lIns="86400" tIns="1166400" rIns="86400" rtlCol="0" anchor="t"/>
          <a:lstStyle/>
          <a:p>
            <a:pPr algn="ctr" defTabSz="914341">
              <a:lnSpc>
                <a:spcPct val="107000"/>
              </a:lnSpc>
              <a:defRPr/>
            </a:pPr>
            <a:r>
              <a:rPr lang="en-GB" sz="2667" kern="0" dirty="0">
                <a:solidFill>
                  <a:srgbClr val="FFFFFF"/>
                </a:solidFill>
                <a:latin typeface="Arial"/>
                <a:ea typeface="Calibri" panose="020F0502020204030204" pitchFamily="34" charset="0"/>
                <a:cs typeface="Calibri" panose="020F0502020204030204" pitchFamily="34" charset="0"/>
              </a:rPr>
              <a:t>Create a customer and product centric organisation that is effective, agile and innovative</a:t>
            </a:r>
            <a:endParaRPr lang="en-US" sz="2667" kern="0" dirty="0">
              <a:solidFill>
                <a:srgbClr val="FFFFFF"/>
              </a:solidFill>
              <a:latin typeface="Arial"/>
              <a:ea typeface="Calibri" panose="020F0502020204030204" pitchFamily="34" charset="0"/>
              <a:cs typeface="Times New Roman" panose="02020603050405020304" pitchFamily="18" charset="0"/>
            </a:endParaRPr>
          </a:p>
        </p:txBody>
      </p:sp>
      <p:sp>
        <p:nvSpPr>
          <p:cNvPr id="103" name="Rectangle: Rounded Corners 8">
            <a:extLst>
              <a:ext uri="{FF2B5EF4-FFF2-40B4-BE49-F238E27FC236}">
                <a16:creationId xmlns:a16="http://schemas.microsoft.com/office/drawing/2014/main" id="{40836C4D-52D7-499B-9F6F-176E5B3E314F}"/>
              </a:ext>
            </a:extLst>
          </p:cNvPr>
          <p:cNvSpPr/>
          <p:nvPr/>
        </p:nvSpPr>
        <p:spPr>
          <a:xfrm>
            <a:off x="5989130" y="2729221"/>
            <a:ext cx="4434228" cy="4339057"/>
          </a:xfrm>
          <a:prstGeom prst="roundRect">
            <a:avLst/>
          </a:prstGeom>
          <a:solidFill>
            <a:srgbClr val="632678">
              <a:alpha val="80000"/>
            </a:srgbClr>
          </a:solidFill>
          <a:ln w="6350" cap="flat" cmpd="sng" algn="ctr">
            <a:noFill/>
            <a:prstDash val="solid"/>
            <a:miter lim="800000"/>
          </a:ln>
          <a:effectLst/>
        </p:spPr>
        <p:txBody>
          <a:bodyPr lIns="86400" tIns="1166400" rIns="86400" rtlCol="0" anchor="t"/>
          <a:lstStyle/>
          <a:p>
            <a:pPr algn="ctr" defTabSz="914341">
              <a:lnSpc>
                <a:spcPct val="107000"/>
              </a:lnSpc>
              <a:spcAft>
                <a:spcPts val="960"/>
              </a:spcAft>
              <a:defRPr/>
            </a:pPr>
            <a:r>
              <a:rPr lang="en-GB" sz="2667" kern="0" dirty="0">
                <a:solidFill>
                  <a:srgbClr val="FFFFFF"/>
                </a:solidFill>
                <a:latin typeface="Arial"/>
                <a:ea typeface="Calibri" panose="020F0502020204030204" pitchFamily="34" charset="0"/>
                <a:cs typeface="Calibri" panose="020F0502020204030204" pitchFamily="34" charset="0"/>
              </a:rPr>
              <a:t>Get back to profitable growth in FY21 and look for ways to sustain this going forward</a:t>
            </a:r>
            <a:endParaRPr lang="en-US" sz="2667" kern="0" dirty="0">
              <a:solidFill>
                <a:srgbClr val="FFFFFF"/>
              </a:solidFill>
              <a:latin typeface="Arial"/>
              <a:ea typeface="Calibri" panose="020F0502020204030204" pitchFamily="34" charset="0"/>
              <a:cs typeface="Times New Roman" panose="02020603050405020304" pitchFamily="18" charset="0"/>
            </a:endParaRPr>
          </a:p>
        </p:txBody>
      </p:sp>
      <p:sp>
        <p:nvSpPr>
          <p:cNvPr id="104" name="Rectangle: Rounded Corners 9">
            <a:extLst>
              <a:ext uri="{FF2B5EF4-FFF2-40B4-BE49-F238E27FC236}">
                <a16:creationId xmlns:a16="http://schemas.microsoft.com/office/drawing/2014/main" id="{EAD09EC2-84C4-4121-BF0E-7761A7055033}"/>
              </a:ext>
            </a:extLst>
          </p:cNvPr>
          <p:cNvSpPr/>
          <p:nvPr/>
        </p:nvSpPr>
        <p:spPr>
          <a:xfrm>
            <a:off x="10871195" y="2729221"/>
            <a:ext cx="4434228" cy="4339057"/>
          </a:xfrm>
          <a:prstGeom prst="roundRect">
            <a:avLst/>
          </a:prstGeom>
          <a:solidFill>
            <a:srgbClr val="BA2F7D">
              <a:alpha val="80000"/>
            </a:srgbClr>
          </a:solidFill>
          <a:ln w="6350" cap="flat" cmpd="sng" algn="ctr">
            <a:noFill/>
            <a:prstDash val="solid"/>
            <a:miter lim="800000"/>
          </a:ln>
          <a:effectLst/>
        </p:spPr>
        <p:txBody>
          <a:bodyPr lIns="86400" tIns="1166400" rIns="86400" rtlCol="0" anchor="t"/>
          <a:lstStyle/>
          <a:p>
            <a:pPr algn="ctr" defTabSz="914341">
              <a:defRPr/>
            </a:pPr>
            <a:r>
              <a:rPr lang="en-US" sz="2667" kern="0">
                <a:solidFill>
                  <a:srgbClr val="FFFFFF"/>
                </a:solidFill>
                <a:latin typeface="Arial"/>
                <a:ea typeface="Calibri" panose="020F0502020204030204" pitchFamily="34" charset="0"/>
              </a:rPr>
              <a:t>Lead the industry</a:t>
            </a:r>
            <a:endParaRPr lang="en-US" sz="2667" kern="0" dirty="0">
              <a:solidFill>
                <a:srgbClr val="FFFFFF"/>
              </a:solidFill>
              <a:latin typeface="Arial"/>
            </a:endParaRPr>
          </a:p>
        </p:txBody>
      </p:sp>
      <p:sp>
        <p:nvSpPr>
          <p:cNvPr id="105" name="Rectangle: Top Corners Rounded 10">
            <a:extLst>
              <a:ext uri="{FF2B5EF4-FFF2-40B4-BE49-F238E27FC236}">
                <a16:creationId xmlns:a16="http://schemas.microsoft.com/office/drawing/2014/main" id="{2C491EA8-B9D1-4B01-8CDC-3E22D8B41AB5}"/>
              </a:ext>
            </a:extLst>
          </p:cNvPr>
          <p:cNvSpPr/>
          <p:nvPr/>
        </p:nvSpPr>
        <p:spPr>
          <a:xfrm rot="10800000">
            <a:off x="2576341" y="2642434"/>
            <a:ext cx="1495673" cy="1359703"/>
          </a:xfrm>
          <a:prstGeom prst="round2SameRect">
            <a:avLst>
              <a:gd name="adj1" fmla="val 50000"/>
              <a:gd name="adj2" fmla="val 0"/>
            </a:avLst>
          </a:prstGeom>
          <a:solidFill>
            <a:srgbClr val="26478D">
              <a:lumMod val="75000"/>
            </a:srgbClr>
          </a:solidFill>
          <a:ln w="6350" cap="flat" cmpd="sng" algn="ctr">
            <a:noFill/>
            <a:prstDash val="solid"/>
            <a:miter lim="800000"/>
          </a:ln>
          <a:effectLst/>
        </p:spPr>
        <p:txBody>
          <a:bodyPr rtlCol="0" anchor="ctr"/>
          <a:lstStyle/>
          <a:p>
            <a:pPr algn="ctr" defTabSz="914341">
              <a:defRPr/>
            </a:pPr>
            <a:endParaRPr lang="en-US" sz="1867" kern="0">
              <a:solidFill>
                <a:srgbClr val="FFFFFF"/>
              </a:solidFill>
              <a:latin typeface="Arial"/>
            </a:endParaRPr>
          </a:p>
        </p:txBody>
      </p:sp>
      <p:sp>
        <p:nvSpPr>
          <p:cNvPr id="106" name="Rectangle: Top Corners Rounded 11">
            <a:extLst>
              <a:ext uri="{FF2B5EF4-FFF2-40B4-BE49-F238E27FC236}">
                <a16:creationId xmlns:a16="http://schemas.microsoft.com/office/drawing/2014/main" id="{8EB19D5E-DAC3-4EC4-ABE0-1AC7A94DF494}"/>
              </a:ext>
            </a:extLst>
          </p:cNvPr>
          <p:cNvSpPr/>
          <p:nvPr/>
        </p:nvSpPr>
        <p:spPr>
          <a:xfrm rot="10800000">
            <a:off x="7386933" y="2642435"/>
            <a:ext cx="1495673" cy="1359703"/>
          </a:xfrm>
          <a:prstGeom prst="round2SameRect">
            <a:avLst>
              <a:gd name="adj1" fmla="val 50000"/>
              <a:gd name="adj2" fmla="val 0"/>
            </a:avLst>
          </a:prstGeom>
          <a:solidFill>
            <a:srgbClr val="632678">
              <a:lumMod val="75000"/>
            </a:srgbClr>
          </a:solidFill>
          <a:ln w="6350" cap="flat" cmpd="sng" algn="ctr">
            <a:noFill/>
            <a:prstDash val="solid"/>
            <a:miter lim="800000"/>
          </a:ln>
          <a:effectLst/>
        </p:spPr>
        <p:txBody>
          <a:bodyPr rtlCol="0" anchor="ctr"/>
          <a:lstStyle/>
          <a:p>
            <a:pPr algn="ctr" defTabSz="914341">
              <a:defRPr/>
            </a:pPr>
            <a:endParaRPr lang="en-US" sz="1867" kern="0">
              <a:solidFill>
                <a:srgbClr val="FFFFFF"/>
              </a:solidFill>
              <a:latin typeface="Arial"/>
            </a:endParaRPr>
          </a:p>
        </p:txBody>
      </p:sp>
      <p:sp>
        <p:nvSpPr>
          <p:cNvPr id="107" name="Rectangle: Top Corners Rounded 12">
            <a:extLst>
              <a:ext uri="{FF2B5EF4-FFF2-40B4-BE49-F238E27FC236}">
                <a16:creationId xmlns:a16="http://schemas.microsoft.com/office/drawing/2014/main" id="{A71EB962-413D-46F7-8EC6-667E157F082F}"/>
              </a:ext>
            </a:extLst>
          </p:cNvPr>
          <p:cNvSpPr/>
          <p:nvPr/>
        </p:nvSpPr>
        <p:spPr>
          <a:xfrm rot="10800000">
            <a:off x="12340472" y="2642435"/>
            <a:ext cx="1495673" cy="1359703"/>
          </a:xfrm>
          <a:prstGeom prst="round2SameRect">
            <a:avLst>
              <a:gd name="adj1" fmla="val 50000"/>
              <a:gd name="adj2" fmla="val 0"/>
            </a:avLst>
          </a:prstGeom>
          <a:solidFill>
            <a:srgbClr val="BA2F7D">
              <a:lumMod val="75000"/>
            </a:srgbClr>
          </a:solidFill>
          <a:ln w="6350" cap="flat" cmpd="sng" algn="ctr">
            <a:noFill/>
            <a:prstDash val="solid"/>
            <a:miter lim="800000"/>
          </a:ln>
          <a:effectLst/>
        </p:spPr>
        <p:txBody>
          <a:bodyPr rtlCol="0" anchor="ctr"/>
          <a:lstStyle/>
          <a:p>
            <a:pPr algn="ctr" defTabSz="914341">
              <a:defRPr/>
            </a:pPr>
            <a:endParaRPr lang="en-US" sz="1867" kern="0">
              <a:solidFill>
                <a:srgbClr val="FFFFFF"/>
              </a:solidFill>
              <a:latin typeface="Arial"/>
            </a:endParaRPr>
          </a:p>
        </p:txBody>
      </p:sp>
      <p:grpSp>
        <p:nvGrpSpPr>
          <p:cNvPr id="108" name="Group 108">
            <a:extLst>
              <a:ext uri="{FF2B5EF4-FFF2-40B4-BE49-F238E27FC236}">
                <a16:creationId xmlns:a16="http://schemas.microsoft.com/office/drawing/2014/main" id="{1E2B404F-CADC-49D6-8B04-A95D5D0612CE}"/>
              </a:ext>
            </a:extLst>
          </p:cNvPr>
          <p:cNvGrpSpPr>
            <a:grpSpLocks noChangeAspect="1"/>
          </p:cNvGrpSpPr>
          <p:nvPr/>
        </p:nvGrpSpPr>
        <p:grpSpPr bwMode="auto">
          <a:xfrm>
            <a:off x="2974076" y="2988598"/>
            <a:ext cx="700200" cy="667377"/>
            <a:chOff x="335" y="2998"/>
            <a:chExt cx="448" cy="427"/>
          </a:xfrm>
          <a:solidFill>
            <a:srgbClr val="FFFFFF"/>
          </a:solidFill>
        </p:grpSpPr>
        <p:sp>
          <p:nvSpPr>
            <p:cNvPr id="109" name="Freeform 109">
              <a:extLst>
                <a:ext uri="{FF2B5EF4-FFF2-40B4-BE49-F238E27FC236}">
                  <a16:creationId xmlns:a16="http://schemas.microsoft.com/office/drawing/2014/main" id="{9E90C5CD-8F9D-4A93-A5BE-748CA18737D9}"/>
                </a:ext>
              </a:extLst>
            </p:cNvPr>
            <p:cNvSpPr>
              <a:spLocks noEditPoints="1"/>
            </p:cNvSpPr>
            <p:nvPr/>
          </p:nvSpPr>
          <p:spPr bwMode="auto">
            <a:xfrm>
              <a:off x="335" y="2998"/>
              <a:ext cx="448" cy="427"/>
            </a:xfrm>
            <a:custGeom>
              <a:avLst/>
              <a:gdLst>
                <a:gd name="T0" fmla="*/ 253 w 303"/>
                <a:gd name="T1" fmla="*/ 226 h 288"/>
                <a:gd name="T2" fmla="*/ 303 w 303"/>
                <a:gd name="T3" fmla="*/ 196 h 288"/>
                <a:gd name="T4" fmla="*/ 278 w 303"/>
                <a:gd name="T5" fmla="*/ 163 h 288"/>
                <a:gd name="T6" fmla="*/ 279 w 303"/>
                <a:gd name="T7" fmla="*/ 148 h 288"/>
                <a:gd name="T8" fmla="*/ 139 w 303"/>
                <a:gd name="T9" fmla="*/ 22 h 288"/>
                <a:gd name="T10" fmla="*/ 138 w 303"/>
                <a:gd name="T11" fmla="*/ 21 h 288"/>
                <a:gd name="T12" fmla="*/ 88 w 303"/>
                <a:gd name="T13" fmla="*/ 25 h 288"/>
                <a:gd name="T14" fmla="*/ 91 w 303"/>
                <a:gd name="T15" fmla="*/ 37 h 288"/>
                <a:gd name="T16" fmla="*/ 43 w 303"/>
                <a:gd name="T17" fmla="*/ 83 h 288"/>
                <a:gd name="T18" fmla="*/ 43 w 303"/>
                <a:gd name="T19" fmla="*/ 84 h 288"/>
                <a:gd name="T20" fmla="*/ 34 w 303"/>
                <a:gd name="T21" fmla="*/ 83 h 288"/>
                <a:gd name="T22" fmla="*/ 25 w 303"/>
                <a:gd name="T23" fmla="*/ 150 h 288"/>
                <a:gd name="T24" fmla="*/ 25 w 303"/>
                <a:gd name="T25" fmla="*/ 151 h 288"/>
                <a:gd name="T26" fmla="*/ 76 w 303"/>
                <a:gd name="T27" fmla="*/ 250 h 288"/>
                <a:gd name="T28" fmla="*/ 72 w 303"/>
                <a:gd name="T29" fmla="*/ 264 h 288"/>
                <a:gd name="T30" fmla="*/ 120 w 303"/>
                <a:gd name="T31" fmla="*/ 272 h 288"/>
                <a:gd name="T32" fmla="*/ 121 w 303"/>
                <a:gd name="T33" fmla="*/ 271 h 288"/>
                <a:gd name="T34" fmla="*/ 252 w 303"/>
                <a:gd name="T35" fmla="*/ 226 h 288"/>
                <a:gd name="T36" fmla="*/ 113 w 303"/>
                <a:gd name="T37" fmla="*/ 11 h 288"/>
                <a:gd name="T38" fmla="*/ 113 w 303"/>
                <a:gd name="T39" fmla="*/ 40 h 288"/>
                <a:gd name="T40" fmla="*/ 113 w 303"/>
                <a:gd name="T41" fmla="*/ 11 h 288"/>
                <a:gd name="T42" fmla="*/ 98 w 303"/>
                <a:gd name="T43" fmla="*/ 45 h 288"/>
                <a:gd name="T44" fmla="*/ 99 w 303"/>
                <a:gd name="T45" fmla="*/ 45 h 288"/>
                <a:gd name="T46" fmla="*/ 136 w 303"/>
                <a:gd name="T47" fmla="*/ 33 h 288"/>
                <a:gd name="T48" fmla="*/ 137 w 303"/>
                <a:gd name="T49" fmla="*/ 32 h 288"/>
                <a:gd name="T50" fmla="*/ 268 w 303"/>
                <a:gd name="T51" fmla="*/ 145 h 288"/>
                <a:gd name="T52" fmla="*/ 267 w 303"/>
                <a:gd name="T53" fmla="*/ 145 h 288"/>
                <a:gd name="T54" fmla="*/ 197 w 303"/>
                <a:gd name="T55" fmla="*/ 89 h 288"/>
                <a:gd name="T56" fmla="*/ 197 w 303"/>
                <a:gd name="T57" fmla="*/ 99 h 288"/>
                <a:gd name="T58" fmla="*/ 264 w 303"/>
                <a:gd name="T59" fmla="*/ 162 h 288"/>
                <a:gd name="T60" fmla="*/ 235 w 303"/>
                <a:gd name="T61" fmla="*/ 196 h 288"/>
                <a:gd name="T62" fmla="*/ 238 w 303"/>
                <a:gd name="T63" fmla="*/ 209 h 288"/>
                <a:gd name="T64" fmla="*/ 158 w 303"/>
                <a:gd name="T65" fmla="*/ 231 h 288"/>
                <a:gd name="T66" fmla="*/ 45 w 303"/>
                <a:gd name="T67" fmla="*/ 149 h 288"/>
                <a:gd name="T68" fmla="*/ 46 w 303"/>
                <a:gd name="T69" fmla="*/ 148 h 288"/>
                <a:gd name="T70" fmla="*/ 65 w 303"/>
                <a:gd name="T71" fmla="*/ 103 h 288"/>
                <a:gd name="T72" fmla="*/ 65 w 303"/>
                <a:gd name="T73" fmla="*/ 102 h 288"/>
                <a:gd name="T74" fmla="*/ 107 w 303"/>
                <a:gd name="T75" fmla="*/ 84 h 288"/>
                <a:gd name="T76" fmla="*/ 101 w 303"/>
                <a:gd name="T77" fmla="*/ 76 h 288"/>
                <a:gd name="T78" fmla="*/ 59 w 303"/>
                <a:gd name="T79" fmla="*/ 94 h 288"/>
                <a:gd name="T80" fmla="*/ 54 w 303"/>
                <a:gd name="T81" fmla="*/ 90 h 288"/>
                <a:gd name="T82" fmla="*/ 10 w 303"/>
                <a:gd name="T83" fmla="*/ 117 h 288"/>
                <a:gd name="T84" fmla="*/ 57 w 303"/>
                <a:gd name="T85" fmla="*/ 117 h 288"/>
                <a:gd name="T86" fmla="*/ 10 w 303"/>
                <a:gd name="T87" fmla="*/ 117 h 288"/>
                <a:gd name="T88" fmla="*/ 82 w 303"/>
                <a:gd name="T89" fmla="*/ 264 h 288"/>
                <a:gd name="T90" fmla="*/ 111 w 303"/>
                <a:gd name="T91" fmla="*/ 263 h 288"/>
                <a:gd name="T92" fmla="*/ 97 w 303"/>
                <a:gd name="T93" fmla="*/ 278 h 288"/>
                <a:gd name="T94" fmla="*/ 153 w 303"/>
                <a:gd name="T95" fmla="*/ 264 h 288"/>
                <a:gd name="T96" fmla="*/ 121 w 303"/>
                <a:gd name="T97" fmla="*/ 261 h 288"/>
                <a:gd name="T98" fmla="*/ 97 w 303"/>
                <a:gd name="T99" fmla="*/ 239 h 288"/>
                <a:gd name="T100" fmla="*/ 84 w 303"/>
                <a:gd name="T101" fmla="*/ 242 h 288"/>
                <a:gd name="T102" fmla="*/ 38 w 303"/>
                <a:gd name="T103" fmla="*/ 166 h 288"/>
                <a:gd name="T104" fmla="*/ 39 w 303"/>
                <a:gd name="T105" fmla="*/ 165 h 288"/>
                <a:gd name="T106" fmla="*/ 112 w 303"/>
                <a:gd name="T107" fmla="*/ 233 h 288"/>
                <a:gd name="T108" fmla="*/ 242 w 303"/>
                <a:gd name="T109" fmla="*/ 218 h 288"/>
                <a:gd name="T110" fmla="*/ 245 w 303"/>
                <a:gd name="T111" fmla="*/ 218 h 288"/>
                <a:gd name="T112" fmla="*/ 245 w 303"/>
                <a:gd name="T113" fmla="*/ 196 h 288"/>
                <a:gd name="T114" fmla="*/ 293 w 303"/>
                <a:gd name="T115" fmla="*/ 196 h 288"/>
                <a:gd name="T116" fmla="*/ 269 w 303"/>
                <a:gd name="T117" fmla="*/ 21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3" h="288">
                  <a:moveTo>
                    <a:pt x="253" y="225"/>
                  </a:moveTo>
                  <a:cubicBezTo>
                    <a:pt x="253" y="226"/>
                    <a:pt x="253" y="226"/>
                    <a:pt x="253" y="226"/>
                  </a:cubicBezTo>
                  <a:cubicBezTo>
                    <a:pt x="258" y="229"/>
                    <a:pt x="265" y="229"/>
                    <a:pt x="269" y="229"/>
                  </a:cubicBezTo>
                  <a:cubicBezTo>
                    <a:pt x="287" y="229"/>
                    <a:pt x="303" y="214"/>
                    <a:pt x="303" y="196"/>
                  </a:cubicBezTo>
                  <a:cubicBezTo>
                    <a:pt x="303" y="181"/>
                    <a:pt x="293" y="167"/>
                    <a:pt x="279" y="163"/>
                  </a:cubicBezTo>
                  <a:cubicBezTo>
                    <a:pt x="278" y="163"/>
                    <a:pt x="278" y="163"/>
                    <a:pt x="278" y="163"/>
                  </a:cubicBezTo>
                  <a:cubicBezTo>
                    <a:pt x="278" y="162"/>
                    <a:pt x="278" y="162"/>
                    <a:pt x="278" y="162"/>
                  </a:cubicBezTo>
                  <a:cubicBezTo>
                    <a:pt x="279" y="158"/>
                    <a:pt x="279" y="152"/>
                    <a:pt x="279" y="148"/>
                  </a:cubicBezTo>
                  <a:cubicBezTo>
                    <a:pt x="279" y="78"/>
                    <a:pt x="222" y="21"/>
                    <a:pt x="153" y="21"/>
                  </a:cubicBezTo>
                  <a:cubicBezTo>
                    <a:pt x="148" y="21"/>
                    <a:pt x="143" y="21"/>
                    <a:pt x="139" y="22"/>
                  </a:cubicBezTo>
                  <a:cubicBezTo>
                    <a:pt x="138" y="22"/>
                    <a:pt x="138" y="22"/>
                    <a:pt x="138" y="22"/>
                  </a:cubicBezTo>
                  <a:cubicBezTo>
                    <a:pt x="138" y="21"/>
                    <a:pt x="138" y="21"/>
                    <a:pt x="138" y="21"/>
                  </a:cubicBezTo>
                  <a:cubicBezTo>
                    <a:pt x="135" y="9"/>
                    <a:pt x="125" y="0"/>
                    <a:pt x="113" y="0"/>
                  </a:cubicBezTo>
                  <a:cubicBezTo>
                    <a:pt x="99" y="0"/>
                    <a:pt x="88" y="12"/>
                    <a:pt x="88" y="25"/>
                  </a:cubicBezTo>
                  <a:cubicBezTo>
                    <a:pt x="88" y="29"/>
                    <a:pt x="89" y="33"/>
                    <a:pt x="91" y="36"/>
                  </a:cubicBezTo>
                  <a:cubicBezTo>
                    <a:pt x="91" y="37"/>
                    <a:pt x="91" y="37"/>
                    <a:pt x="91" y="37"/>
                  </a:cubicBezTo>
                  <a:cubicBezTo>
                    <a:pt x="90" y="37"/>
                    <a:pt x="90" y="37"/>
                    <a:pt x="90" y="37"/>
                  </a:cubicBezTo>
                  <a:cubicBezTo>
                    <a:pt x="71" y="48"/>
                    <a:pt x="55" y="64"/>
                    <a:pt x="43" y="83"/>
                  </a:cubicBezTo>
                  <a:cubicBezTo>
                    <a:pt x="43" y="84"/>
                    <a:pt x="43" y="84"/>
                    <a:pt x="43" y="84"/>
                  </a:cubicBezTo>
                  <a:cubicBezTo>
                    <a:pt x="43" y="84"/>
                    <a:pt x="43" y="84"/>
                    <a:pt x="43" y="84"/>
                  </a:cubicBezTo>
                  <a:cubicBezTo>
                    <a:pt x="41" y="84"/>
                    <a:pt x="39" y="84"/>
                    <a:pt x="38" y="83"/>
                  </a:cubicBezTo>
                  <a:cubicBezTo>
                    <a:pt x="36" y="83"/>
                    <a:pt x="35" y="83"/>
                    <a:pt x="34" y="83"/>
                  </a:cubicBezTo>
                  <a:cubicBezTo>
                    <a:pt x="15" y="83"/>
                    <a:pt x="0" y="98"/>
                    <a:pt x="0" y="117"/>
                  </a:cubicBezTo>
                  <a:cubicBezTo>
                    <a:pt x="0" y="132"/>
                    <a:pt x="10" y="146"/>
                    <a:pt x="25" y="150"/>
                  </a:cubicBezTo>
                  <a:cubicBezTo>
                    <a:pt x="25" y="150"/>
                    <a:pt x="25" y="150"/>
                    <a:pt x="25" y="150"/>
                  </a:cubicBezTo>
                  <a:cubicBezTo>
                    <a:pt x="25" y="151"/>
                    <a:pt x="25" y="151"/>
                    <a:pt x="25" y="151"/>
                  </a:cubicBezTo>
                  <a:cubicBezTo>
                    <a:pt x="26" y="189"/>
                    <a:pt x="45" y="226"/>
                    <a:pt x="76" y="249"/>
                  </a:cubicBezTo>
                  <a:cubicBezTo>
                    <a:pt x="76" y="250"/>
                    <a:pt x="76" y="250"/>
                    <a:pt x="76" y="250"/>
                  </a:cubicBezTo>
                  <a:cubicBezTo>
                    <a:pt x="76" y="250"/>
                    <a:pt x="76" y="250"/>
                    <a:pt x="76" y="250"/>
                  </a:cubicBezTo>
                  <a:cubicBezTo>
                    <a:pt x="73" y="255"/>
                    <a:pt x="72" y="259"/>
                    <a:pt x="72" y="264"/>
                  </a:cubicBezTo>
                  <a:cubicBezTo>
                    <a:pt x="72" y="278"/>
                    <a:pt x="82" y="288"/>
                    <a:pt x="97" y="288"/>
                  </a:cubicBezTo>
                  <a:cubicBezTo>
                    <a:pt x="107" y="288"/>
                    <a:pt x="117" y="282"/>
                    <a:pt x="120" y="272"/>
                  </a:cubicBezTo>
                  <a:cubicBezTo>
                    <a:pt x="120" y="271"/>
                    <a:pt x="120" y="271"/>
                    <a:pt x="120" y="271"/>
                  </a:cubicBezTo>
                  <a:cubicBezTo>
                    <a:pt x="121" y="271"/>
                    <a:pt x="121" y="271"/>
                    <a:pt x="121" y="271"/>
                  </a:cubicBezTo>
                  <a:cubicBezTo>
                    <a:pt x="130" y="274"/>
                    <a:pt x="140" y="275"/>
                    <a:pt x="153" y="275"/>
                  </a:cubicBezTo>
                  <a:cubicBezTo>
                    <a:pt x="191" y="275"/>
                    <a:pt x="227" y="257"/>
                    <a:pt x="252" y="226"/>
                  </a:cubicBezTo>
                  <a:lnTo>
                    <a:pt x="253" y="225"/>
                  </a:lnTo>
                  <a:close/>
                  <a:moveTo>
                    <a:pt x="113" y="11"/>
                  </a:moveTo>
                  <a:cubicBezTo>
                    <a:pt x="121" y="11"/>
                    <a:pt x="128" y="17"/>
                    <a:pt x="128" y="25"/>
                  </a:cubicBezTo>
                  <a:cubicBezTo>
                    <a:pt x="128" y="32"/>
                    <a:pt x="122" y="40"/>
                    <a:pt x="113" y="40"/>
                  </a:cubicBezTo>
                  <a:cubicBezTo>
                    <a:pt x="104" y="40"/>
                    <a:pt x="98" y="32"/>
                    <a:pt x="98" y="25"/>
                  </a:cubicBezTo>
                  <a:cubicBezTo>
                    <a:pt x="98" y="17"/>
                    <a:pt x="105" y="11"/>
                    <a:pt x="113" y="11"/>
                  </a:cubicBezTo>
                  <a:close/>
                  <a:moveTo>
                    <a:pt x="52" y="88"/>
                  </a:moveTo>
                  <a:cubicBezTo>
                    <a:pt x="64" y="69"/>
                    <a:pt x="79" y="55"/>
                    <a:pt x="98" y="45"/>
                  </a:cubicBezTo>
                  <a:cubicBezTo>
                    <a:pt x="98" y="45"/>
                    <a:pt x="98" y="45"/>
                    <a:pt x="98" y="45"/>
                  </a:cubicBezTo>
                  <a:cubicBezTo>
                    <a:pt x="99" y="45"/>
                    <a:pt x="99" y="45"/>
                    <a:pt x="99" y="45"/>
                  </a:cubicBezTo>
                  <a:cubicBezTo>
                    <a:pt x="102" y="48"/>
                    <a:pt x="108" y="50"/>
                    <a:pt x="113" y="50"/>
                  </a:cubicBezTo>
                  <a:cubicBezTo>
                    <a:pt x="123" y="50"/>
                    <a:pt x="133" y="43"/>
                    <a:pt x="136" y="33"/>
                  </a:cubicBezTo>
                  <a:cubicBezTo>
                    <a:pt x="136" y="32"/>
                    <a:pt x="136" y="32"/>
                    <a:pt x="136" y="32"/>
                  </a:cubicBezTo>
                  <a:cubicBezTo>
                    <a:pt x="137" y="32"/>
                    <a:pt x="137" y="32"/>
                    <a:pt x="137" y="32"/>
                  </a:cubicBezTo>
                  <a:cubicBezTo>
                    <a:pt x="142" y="31"/>
                    <a:pt x="147" y="31"/>
                    <a:pt x="153" y="31"/>
                  </a:cubicBezTo>
                  <a:cubicBezTo>
                    <a:pt x="215" y="31"/>
                    <a:pt x="267" y="82"/>
                    <a:pt x="268" y="145"/>
                  </a:cubicBezTo>
                  <a:cubicBezTo>
                    <a:pt x="269" y="148"/>
                    <a:pt x="269" y="148"/>
                    <a:pt x="269" y="148"/>
                  </a:cubicBezTo>
                  <a:cubicBezTo>
                    <a:pt x="267" y="145"/>
                    <a:pt x="267" y="145"/>
                    <a:pt x="267" y="145"/>
                  </a:cubicBezTo>
                  <a:cubicBezTo>
                    <a:pt x="260" y="132"/>
                    <a:pt x="242" y="108"/>
                    <a:pt x="201" y="89"/>
                  </a:cubicBezTo>
                  <a:cubicBezTo>
                    <a:pt x="200" y="88"/>
                    <a:pt x="198" y="88"/>
                    <a:pt x="197" y="89"/>
                  </a:cubicBezTo>
                  <a:cubicBezTo>
                    <a:pt x="196" y="89"/>
                    <a:pt x="195" y="90"/>
                    <a:pt x="195" y="91"/>
                  </a:cubicBezTo>
                  <a:cubicBezTo>
                    <a:pt x="193" y="94"/>
                    <a:pt x="194" y="97"/>
                    <a:pt x="197" y="99"/>
                  </a:cubicBezTo>
                  <a:cubicBezTo>
                    <a:pt x="241" y="119"/>
                    <a:pt x="258" y="149"/>
                    <a:pt x="263" y="161"/>
                  </a:cubicBezTo>
                  <a:cubicBezTo>
                    <a:pt x="264" y="162"/>
                    <a:pt x="264" y="162"/>
                    <a:pt x="264" y="162"/>
                  </a:cubicBezTo>
                  <a:cubicBezTo>
                    <a:pt x="263" y="162"/>
                    <a:pt x="263" y="162"/>
                    <a:pt x="263" y="162"/>
                  </a:cubicBezTo>
                  <a:cubicBezTo>
                    <a:pt x="246" y="165"/>
                    <a:pt x="235" y="179"/>
                    <a:pt x="235" y="196"/>
                  </a:cubicBezTo>
                  <a:cubicBezTo>
                    <a:pt x="235" y="200"/>
                    <a:pt x="236" y="204"/>
                    <a:pt x="237" y="208"/>
                  </a:cubicBezTo>
                  <a:cubicBezTo>
                    <a:pt x="238" y="209"/>
                    <a:pt x="238" y="209"/>
                    <a:pt x="238" y="209"/>
                  </a:cubicBezTo>
                  <a:cubicBezTo>
                    <a:pt x="237" y="209"/>
                    <a:pt x="237" y="209"/>
                    <a:pt x="237" y="209"/>
                  </a:cubicBezTo>
                  <a:cubicBezTo>
                    <a:pt x="219" y="219"/>
                    <a:pt x="191" y="231"/>
                    <a:pt x="158" y="231"/>
                  </a:cubicBezTo>
                  <a:cubicBezTo>
                    <a:pt x="143" y="231"/>
                    <a:pt x="128" y="229"/>
                    <a:pt x="114" y="224"/>
                  </a:cubicBezTo>
                  <a:cubicBezTo>
                    <a:pt x="61" y="204"/>
                    <a:pt x="48" y="165"/>
                    <a:pt x="45" y="149"/>
                  </a:cubicBezTo>
                  <a:cubicBezTo>
                    <a:pt x="45" y="149"/>
                    <a:pt x="45" y="149"/>
                    <a:pt x="45" y="149"/>
                  </a:cubicBezTo>
                  <a:cubicBezTo>
                    <a:pt x="46" y="148"/>
                    <a:pt x="46" y="148"/>
                    <a:pt x="46" y="148"/>
                  </a:cubicBezTo>
                  <a:cubicBezTo>
                    <a:pt x="59" y="143"/>
                    <a:pt x="68" y="131"/>
                    <a:pt x="68" y="117"/>
                  </a:cubicBezTo>
                  <a:cubicBezTo>
                    <a:pt x="68" y="112"/>
                    <a:pt x="67" y="107"/>
                    <a:pt x="65" y="103"/>
                  </a:cubicBezTo>
                  <a:cubicBezTo>
                    <a:pt x="65" y="102"/>
                    <a:pt x="65" y="102"/>
                    <a:pt x="65" y="102"/>
                  </a:cubicBezTo>
                  <a:cubicBezTo>
                    <a:pt x="65" y="102"/>
                    <a:pt x="65" y="102"/>
                    <a:pt x="65" y="102"/>
                  </a:cubicBezTo>
                  <a:cubicBezTo>
                    <a:pt x="69" y="100"/>
                    <a:pt x="81" y="91"/>
                    <a:pt x="103" y="86"/>
                  </a:cubicBezTo>
                  <a:cubicBezTo>
                    <a:pt x="105" y="86"/>
                    <a:pt x="106" y="85"/>
                    <a:pt x="107" y="84"/>
                  </a:cubicBezTo>
                  <a:cubicBezTo>
                    <a:pt x="107" y="83"/>
                    <a:pt x="107" y="81"/>
                    <a:pt x="107" y="80"/>
                  </a:cubicBezTo>
                  <a:cubicBezTo>
                    <a:pt x="106" y="78"/>
                    <a:pt x="104" y="75"/>
                    <a:pt x="101" y="76"/>
                  </a:cubicBezTo>
                  <a:cubicBezTo>
                    <a:pt x="81" y="81"/>
                    <a:pt x="67" y="89"/>
                    <a:pt x="59" y="94"/>
                  </a:cubicBezTo>
                  <a:cubicBezTo>
                    <a:pt x="59" y="94"/>
                    <a:pt x="59" y="94"/>
                    <a:pt x="59" y="94"/>
                  </a:cubicBezTo>
                  <a:cubicBezTo>
                    <a:pt x="58" y="94"/>
                    <a:pt x="58" y="94"/>
                    <a:pt x="58" y="94"/>
                  </a:cubicBezTo>
                  <a:cubicBezTo>
                    <a:pt x="57" y="92"/>
                    <a:pt x="56" y="91"/>
                    <a:pt x="54" y="90"/>
                  </a:cubicBezTo>
                  <a:cubicBezTo>
                    <a:pt x="52" y="88"/>
                    <a:pt x="52" y="88"/>
                    <a:pt x="52" y="88"/>
                  </a:cubicBezTo>
                  <a:close/>
                  <a:moveTo>
                    <a:pt x="10" y="117"/>
                  </a:moveTo>
                  <a:cubicBezTo>
                    <a:pt x="10" y="104"/>
                    <a:pt x="21" y="93"/>
                    <a:pt x="34" y="93"/>
                  </a:cubicBezTo>
                  <a:cubicBezTo>
                    <a:pt x="47" y="93"/>
                    <a:pt x="57" y="104"/>
                    <a:pt x="57" y="117"/>
                  </a:cubicBezTo>
                  <a:cubicBezTo>
                    <a:pt x="57" y="130"/>
                    <a:pt x="47" y="141"/>
                    <a:pt x="34" y="141"/>
                  </a:cubicBezTo>
                  <a:cubicBezTo>
                    <a:pt x="21" y="141"/>
                    <a:pt x="10" y="130"/>
                    <a:pt x="10" y="117"/>
                  </a:cubicBezTo>
                  <a:close/>
                  <a:moveTo>
                    <a:pt x="97" y="278"/>
                  </a:moveTo>
                  <a:cubicBezTo>
                    <a:pt x="89" y="278"/>
                    <a:pt x="82" y="272"/>
                    <a:pt x="82" y="264"/>
                  </a:cubicBezTo>
                  <a:cubicBezTo>
                    <a:pt x="82" y="256"/>
                    <a:pt x="89" y="250"/>
                    <a:pt x="97" y="250"/>
                  </a:cubicBezTo>
                  <a:cubicBezTo>
                    <a:pt x="104" y="250"/>
                    <a:pt x="110" y="255"/>
                    <a:pt x="111" y="263"/>
                  </a:cubicBezTo>
                  <a:cubicBezTo>
                    <a:pt x="111" y="265"/>
                    <a:pt x="111" y="265"/>
                    <a:pt x="111" y="265"/>
                  </a:cubicBezTo>
                  <a:cubicBezTo>
                    <a:pt x="110" y="273"/>
                    <a:pt x="104" y="278"/>
                    <a:pt x="97" y="278"/>
                  </a:cubicBezTo>
                  <a:close/>
                  <a:moveTo>
                    <a:pt x="244" y="219"/>
                  </a:moveTo>
                  <a:cubicBezTo>
                    <a:pt x="222" y="248"/>
                    <a:pt x="188" y="264"/>
                    <a:pt x="153" y="264"/>
                  </a:cubicBezTo>
                  <a:cubicBezTo>
                    <a:pt x="141" y="264"/>
                    <a:pt x="131" y="263"/>
                    <a:pt x="121" y="261"/>
                  </a:cubicBezTo>
                  <a:cubicBezTo>
                    <a:pt x="121" y="261"/>
                    <a:pt x="121" y="261"/>
                    <a:pt x="121" y="261"/>
                  </a:cubicBezTo>
                  <a:cubicBezTo>
                    <a:pt x="121" y="260"/>
                    <a:pt x="121" y="260"/>
                    <a:pt x="121" y="260"/>
                  </a:cubicBezTo>
                  <a:cubicBezTo>
                    <a:pt x="119" y="248"/>
                    <a:pt x="109" y="239"/>
                    <a:pt x="97" y="239"/>
                  </a:cubicBezTo>
                  <a:cubicBezTo>
                    <a:pt x="93" y="239"/>
                    <a:pt x="88" y="240"/>
                    <a:pt x="84" y="242"/>
                  </a:cubicBezTo>
                  <a:cubicBezTo>
                    <a:pt x="84" y="242"/>
                    <a:pt x="84" y="242"/>
                    <a:pt x="84" y="242"/>
                  </a:cubicBezTo>
                  <a:cubicBezTo>
                    <a:pt x="83" y="242"/>
                    <a:pt x="83" y="242"/>
                    <a:pt x="83" y="242"/>
                  </a:cubicBezTo>
                  <a:cubicBezTo>
                    <a:pt x="59" y="224"/>
                    <a:pt x="42" y="197"/>
                    <a:pt x="38" y="166"/>
                  </a:cubicBezTo>
                  <a:cubicBezTo>
                    <a:pt x="37" y="166"/>
                    <a:pt x="37" y="166"/>
                    <a:pt x="37" y="166"/>
                  </a:cubicBezTo>
                  <a:cubicBezTo>
                    <a:pt x="39" y="165"/>
                    <a:pt x="39" y="165"/>
                    <a:pt x="39" y="165"/>
                  </a:cubicBezTo>
                  <a:cubicBezTo>
                    <a:pt x="39" y="166"/>
                    <a:pt x="39" y="166"/>
                    <a:pt x="39" y="166"/>
                  </a:cubicBezTo>
                  <a:cubicBezTo>
                    <a:pt x="45" y="184"/>
                    <a:pt x="62" y="216"/>
                    <a:pt x="112" y="233"/>
                  </a:cubicBezTo>
                  <a:cubicBezTo>
                    <a:pt x="126" y="239"/>
                    <a:pt x="141" y="241"/>
                    <a:pt x="159" y="241"/>
                  </a:cubicBezTo>
                  <a:cubicBezTo>
                    <a:pt x="196" y="241"/>
                    <a:pt x="227" y="227"/>
                    <a:pt x="242" y="218"/>
                  </a:cubicBezTo>
                  <a:cubicBezTo>
                    <a:pt x="243" y="218"/>
                    <a:pt x="243" y="218"/>
                    <a:pt x="243" y="218"/>
                  </a:cubicBezTo>
                  <a:cubicBezTo>
                    <a:pt x="245" y="218"/>
                    <a:pt x="245" y="218"/>
                    <a:pt x="245" y="218"/>
                  </a:cubicBezTo>
                  <a:lnTo>
                    <a:pt x="244" y="219"/>
                  </a:lnTo>
                  <a:close/>
                  <a:moveTo>
                    <a:pt x="245" y="196"/>
                  </a:moveTo>
                  <a:cubicBezTo>
                    <a:pt x="245" y="182"/>
                    <a:pt x="256" y="172"/>
                    <a:pt x="269" y="172"/>
                  </a:cubicBezTo>
                  <a:cubicBezTo>
                    <a:pt x="282" y="172"/>
                    <a:pt x="293" y="182"/>
                    <a:pt x="293" y="196"/>
                  </a:cubicBezTo>
                  <a:cubicBezTo>
                    <a:pt x="293" y="208"/>
                    <a:pt x="282" y="219"/>
                    <a:pt x="269" y="219"/>
                  </a:cubicBezTo>
                  <a:cubicBezTo>
                    <a:pt x="269" y="219"/>
                    <a:pt x="269" y="219"/>
                    <a:pt x="269" y="219"/>
                  </a:cubicBezTo>
                  <a:cubicBezTo>
                    <a:pt x="256" y="219"/>
                    <a:pt x="245" y="208"/>
                    <a:pt x="245"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AU" sz="1867" kern="0">
                <a:solidFill>
                  <a:srgbClr val="575756"/>
                </a:solidFill>
              </a:endParaRPr>
            </a:p>
          </p:txBody>
        </p:sp>
        <p:sp>
          <p:nvSpPr>
            <p:cNvPr id="110" name="Freeform 110">
              <a:extLst>
                <a:ext uri="{FF2B5EF4-FFF2-40B4-BE49-F238E27FC236}">
                  <a16:creationId xmlns:a16="http://schemas.microsoft.com/office/drawing/2014/main" id="{BA8B8A68-DCF2-4580-93CB-E921D78FAD7F}"/>
                </a:ext>
              </a:extLst>
            </p:cNvPr>
            <p:cNvSpPr>
              <a:spLocks noEditPoints="1"/>
            </p:cNvSpPr>
            <p:nvPr/>
          </p:nvSpPr>
          <p:spPr bwMode="auto">
            <a:xfrm>
              <a:off x="468" y="3086"/>
              <a:ext cx="181" cy="221"/>
            </a:xfrm>
            <a:custGeom>
              <a:avLst/>
              <a:gdLst>
                <a:gd name="T0" fmla="*/ 61 w 123"/>
                <a:gd name="T1" fmla="*/ 149 h 149"/>
                <a:gd name="T2" fmla="*/ 119 w 123"/>
                <a:gd name="T3" fmla="*/ 97 h 149"/>
                <a:gd name="T4" fmla="*/ 80 w 123"/>
                <a:gd name="T5" fmla="*/ 75 h 149"/>
                <a:gd name="T6" fmla="*/ 79 w 123"/>
                <a:gd name="T7" fmla="*/ 66 h 149"/>
                <a:gd name="T8" fmla="*/ 85 w 123"/>
                <a:gd name="T9" fmla="*/ 49 h 149"/>
                <a:gd name="T10" fmla="*/ 86 w 123"/>
                <a:gd name="T11" fmla="*/ 49 h 149"/>
                <a:gd name="T12" fmla="*/ 87 w 123"/>
                <a:gd name="T13" fmla="*/ 31 h 149"/>
                <a:gd name="T14" fmla="*/ 87 w 123"/>
                <a:gd name="T15" fmla="*/ 30 h 149"/>
                <a:gd name="T16" fmla="*/ 64 w 123"/>
                <a:gd name="T17" fmla="*/ 0 h 149"/>
                <a:gd name="T18" fmla="*/ 40 w 123"/>
                <a:gd name="T19" fmla="*/ 8 h 149"/>
                <a:gd name="T20" fmla="*/ 32 w 123"/>
                <a:gd name="T21" fmla="*/ 12 h 149"/>
                <a:gd name="T22" fmla="*/ 31 w 123"/>
                <a:gd name="T23" fmla="*/ 33 h 149"/>
                <a:gd name="T24" fmla="*/ 31 w 123"/>
                <a:gd name="T25" fmla="*/ 45 h 149"/>
                <a:gd name="T26" fmla="*/ 43 w 123"/>
                <a:gd name="T27" fmla="*/ 67 h 149"/>
                <a:gd name="T28" fmla="*/ 43 w 123"/>
                <a:gd name="T29" fmla="*/ 75 h 149"/>
                <a:gd name="T30" fmla="*/ 3 w 123"/>
                <a:gd name="T31" fmla="*/ 97 h 149"/>
                <a:gd name="T32" fmla="*/ 12 w 123"/>
                <a:gd name="T33" fmla="*/ 124 h 149"/>
                <a:gd name="T34" fmla="*/ 41 w 123"/>
                <a:gd name="T35" fmla="*/ 88 h 149"/>
                <a:gd name="T36" fmla="*/ 51 w 123"/>
                <a:gd name="T37" fmla="*/ 84 h 149"/>
                <a:gd name="T38" fmla="*/ 55 w 123"/>
                <a:gd name="T39" fmla="*/ 64 h 149"/>
                <a:gd name="T40" fmla="*/ 42 w 123"/>
                <a:gd name="T41" fmla="*/ 45 h 149"/>
                <a:gd name="T42" fmla="*/ 42 w 123"/>
                <a:gd name="T43" fmla="*/ 29 h 149"/>
                <a:gd name="T44" fmla="*/ 40 w 123"/>
                <a:gd name="T45" fmla="*/ 20 h 149"/>
                <a:gd name="T46" fmla="*/ 42 w 123"/>
                <a:gd name="T47" fmla="*/ 20 h 149"/>
                <a:gd name="T48" fmla="*/ 64 w 123"/>
                <a:gd name="T49" fmla="*/ 11 h 149"/>
                <a:gd name="T50" fmla="*/ 76 w 123"/>
                <a:gd name="T51" fmla="*/ 28 h 149"/>
                <a:gd name="T52" fmla="*/ 78 w 123"/>
                <a:gd name="T53" fmla="*/ 38 h 149"/>
                <a:gd name="T54" fmla="*/ 78 w 123"/>
                <a:gd name="T55" fmla="*/ 40 h 149"/>
                <a:gd name="T56" fmla="*/ 70 w 123"/>
                <a:gd name="T57" fmla="*/ 59 h 149"/>
                <a:gd name="T58" fmla="*/ 68 w 123"/>
                <a:gd name="T59" fmla="*/ 79 h 149"/>
                <a:gd name="T60" fmla="*/ 82 w 123"/>
                <a:gd name="T61" fmla="*/ 88 h 149"/>
                <a:gd name="T62" fmla="*/ 111 w 123"/>
                <a:gd name="T63" fmla="*/ 124 h 149"/>
                <a:gd name="T64" fmla="*/ 111 w 123"/>
                <a:gd name="T65" fmla="*/ 125 h 149"/>
                <a:gd name="T66" fmla="*/ 12 w 123"/>
                <a:gd name="T67" fmla="*/ 12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149">
                  <a:moveTo>
                    <a:pt x="0" y="129"/>
                  </a:moveTo>
                  <a:cubicBezTo>
                    <a:pt x="0" y="133"/>
                    <a:pt x="25" y="149"/>
                    <a:pt x="61" y="149"/>
                  </a:cubicBezTo>
                  <a:cubicBezTo>
                    <a:pt x="97" y="149"/>
                    <a:pt x="123" y="133"/>
                    <a:pt x="123" y="129"/>
                  </a:cubicBezTo>
                  <a:cubicBezTo>
                    <a:pt x="123" y="126"/>
                    <a:pt x="122" y="107"/>
                    <a:pt x="119" y="97"/>
                  </a:cubicBezTo>
                  <a:cubicBezTo>
                    <a:pt x="116" y="88"/>
                    <a:pt x="103" y="84"/>
                    <a:pt x="86" y="77"/>
                  </a:cubicBezTo>
                  <a:cubicBezTo>
                    <a:pt x="84" y="77"/>
                    <a:pt x="82" y="76"/>
                    <a:pt x="80" y="75"/>
                  </a:cubicBezTo>
                  <a:cubicBezTo>
                    <a:pt x="79" y="75"/>
                    <a:pt x="79" y="75"/>
                    <a:pt x="79" y="75"/>
                  </a:cubicBezTo>
                  <a:cubicBezTo>
                    <a:pt x="79" y="66"/>
                    <a:pt x="79" y="66"/>
                    <a:pt x="79" y="66"/>
                  </a:cubicBezTo>
                  <a:cubicBezTo>
                    <a:pt x="80" y="66"/>
                    <a:pt x="80" y="66"/>
                    <a:pt x="80" y="66"/>
                  </a:cubicBezTo>
                  <a:cubicBezTo>
                    <a:pt x="82" y="63"/>
                    <a:pt x="85" y="58"/>
                    <a:pt x="85" y="49"/>
                  </a:cubicBezTo>
                  <a:cubicBezTo>
                    <a:pt x="85" y="49"/>
                    <a:pt x="85" y="49"/>
                    <a:pt x="85" y="49"/>
                  </a:cubicBezTo>
                  <a:cubicBezTo>
                    <a:pt x="86" y="49"/>
                    <a:pt x="86" y="49"/>
                    <a:pt x="86" y="49"/>
                  </a:cubicBezTo>
                  <a:cubicBezTo>
                    <a:pt x="88" y="47"/>
                    <a:pt x="90" y="43"/>
                    <a:pt x="90" y="39"/>
                  </a:cubicBezTo>
                  <a:cubicBezTo>
                    <a:pt x="90" y="36"/>
                    <a:pt x="89" y="33"/>
                    <a:pt x="87" y="31"/>
                  </a:cubicBezTo>
                  <a:cubicBezTo>
                    <a:pt x="87" y="30"/>
                    <a:pt x="87" y="30"/>
                    <a:pt x="87" y="30"/>
                  </a:cubicBezTo>
                  <a:cubicBezTo>
                    <a:pt x="87" y="30"/>
                    <a:pt x="87" y="30"/>
                    <a:pt x="87" y="30"/>
                  </a:cubicBezTo>
                  <a:cubicBezTo>
                    <a:pt x="90" y="24"/>
                    <a:pt x="91" y="18"/>
                    <a:pt x="90" y="13"/>
                  </a:cubicBezTo>
                  <a:cubicBezTo>
                    <a:pt x="88" y="3"/>
                    <a:pt x="75" y="0"/>
                    <a:pt x="64" y="0"/>
                  </a:cubicBezTo>
                  <a:cubicBezTo>
                    <a:pt x="60" y="0"/>
                    <a:pt x="46" y="0"/>
                    <a:pt x="40" y="8"/>
                  </a:cubicBezTo>
                  <a:cubicBezTo>
                    <a:pt x="40" y="8"/>
                    <a:pt x="40" y="8"/>
                    <a:pt x="40" y="8"/>
                  </a:cubicBezTo>
                  <a:cubicBezTo>
                    <a:pt x="40" y="8"/>
                    <a:pt x="40" y="8"/>
                    <a:pt x="40" y="8"/>
                  </a:cubicBezTo>
                  <a:cubicBezTo>
                    <a:pt x="36" y="8"/>
                    <a:pt x="33" y="10"/>
                    <a:pt x="32" y="12"/>
                  </a:cubicBezTo>
                  <a:cubicBezTo>
                    <a:pt x="27" y="17"/>
                    <a:pt x="29" y="27"/>
                    <a:pt x="31" y="32"/>
                  </a:cubicBezTo>
                  <a:cubicBezTo>
                    <a:pt x="31" y="32"/>
                    <a:pt x="31" y="33"/>
                    <a:pt x="31" y="33"/>
                  </a:cubicBezTo>
                  <a:cubicBezTo>
                    <a:pt x="31" y="33"/>
                    <a:pt x="31" y="33"/>
                    <a:pt x="31" y="33"/>
                  </a:cubicBezTo>
                  <a:cubicBezTo>
                    <a:pt x="31" y="45"/>
                    <a:pt x="31" y="45"/>
                    <a:pt x="31" y="45"/>
                  </a:cubicBezTo>
                  <a:cubicBezTo>
                    <a:pt x="31" y="54"/>
                    <a:pt x="35" y="63"/>
                    <a:pt x="43" y="67"/>
                  </a:cubicBezTo>
                  <a:cubicBezTo>
                    <a:pt x="43" y="67"/>
                    <a:pt x="43" y="67"/>
                    <a:pt x="43" y="67"/>
                  </a:cubicBezTo>
                  <a:cubicBezTo>
                    <a:pt x="43" y="75"/>
                    <a:pt x="43" y="75"/>
                    <a:pt x="43" y="75"/>
                  </a:cubicBezTo>
                  <a:cubicBezTo>
                    <a:pt x="43" y="75"/>
                    <a:pt x="43" y="75"/>
                    <a:pt x="43" y="75"/>
                  </a:cubicBezTo>
                  <a:cubicBezTo>
                    <a:pt x="41" y="76"/>
                    <a:pt x="39" y="77"/>
                    <a:pt x="37" y="77"/>
                  </a:cubicBezTo>
                  <a:cubicBezTo>
                    <a:pt x="20" y="83"/>
                    <a:pt x="6" y="88"/>
                    <a:pt x="3" y="97"/>
                  </a:cubicBezTo>
                  <a:cubicBezTo>
                    <a:pt x="0" y="107"/>
                    <a:pt x="0" y="126"/>
                    <a:pt x="0" y="129"/>
                  </a:cubicBezTo>
                  <a:close/>
                  <a:moveTo>
                    <a:pt x="12" y="124"/>
                  </a:moveTo>
                  <a:cubicBezTo>
                    <a:pt x="12" y="113"/>
                    <a:pt x="13" y="105"/>
                    <a:pt x="14" y="101"/>
                  </a:cubicBezTo>
                  <a:cubicBezTo>
                    <a:pt x="15" y="98"/>
                    <a:pt x="26" y="94"/>
                    <a:pt x="41" y="88"/>
                  </a:cubicBezTo>
                  <a:cubicBezTo>
                    <a:pt x="42" y="88"/>
                    <a:pt x="42" y="88"/>
                    <a:pt x="42" y="88"/>
                  </a:cubicBezTo>
                  <a:cubicBezTo>
                    <a:pt x="45" y="87"/>
                    <a:pt x="48" y="86"/>
                    <a:pt x="51" y="84"/>
                  </a:cubicBezTo>
                  <a:cubicBezTo>
                    <a:pt x="53" y="84"/>
                    <a:pt x="55" y="81"/>
                    <a:pt x="55" y="79"/>
                  </a:cubicBezTo>
                  <a:cubicBezTo>
                    <a:pt x="55" y="64"/>
                    <a:pt x="55" y="64"/>
                    <a:pt x="55" y="64"/>
                  </a:cubicBezTo>
                  <a:cubicBezTo>
                    <a:pt x="55" y="61"/>
                    <a:pt x="53" y="59"/>
                    <a:pt x="51" y="58"/>
                  </a:cubicBezTo>
                  <a:cubicBezTo>
                    <a:pt x="50" y="58"/>
                    <a:pt x="42" y="55"/>
                    <a:pt x="42" y="45"/>
                  </a:cubicBezTo>
                  <a:cubicBezTo>
                    <a:pt x="42" y="33"/>
                    <a:pt x="42" y="33"/>
                    <a:pt x="42" y="33"/>
                  </a:cubicBezTo>
                  <a:cubicBezTo>
                    <a:pt x="42" y="32"/>
                    <a:pt x="42" y="31"/>
                    <a:pt x="42" y="29"/>
                  </a:cubicBezTo>
                  <a:cubicBezTo>
                    <a:pt x="40" y="24"/>
                    <a:pt x="40" y="22"/>
                    <a:pt x="40" y="21"/>
                  </a:cubicBezTo>
                  <a:cubicBezTo>
                    <a:pt x="40" y="20"/>
                    <a:pt x="40" y="20"/>
                    <a:pt x="40" y="20"/>
                  </a:cubicBezTo>
                  <a:cubicBezTo>
                    <a:pt x="41" y="20"/>
                    <a:pt x="41" y="20"/>
                    <a:pt x="41" y="20"/>
                  </a:cubicBezTo>
                  <a:cubicBezTo>
                    <a:pt x="41" y="20"/>
                    <a:pt x="42" y="20"/>
                    <a:pt x="42" y="20"/>
                  </a:cubicBezTo>
                  <a:cubicBezTo>
                    <a:pt x="45" y="20"/>
                    <a:pt x="48" y="19"/>
                    <a:pt x="49" y="16"/>
                  </a:cubicBezTo>
                  <a:cubicBezTo>
                    <a:pt x="50" y="14"/>
                    <a:pt x="55" y="11"/>
                    <a:pt x="64" y="11"/>
                  </a:cubicBezTo>
                  <a:cubicBezTo>
                    <a:pt x="73" y="11"/>
                    <a:pt x="78" y="14"/>
                    <a:pt x="79" y="16"/>
                  </a:cubicBezTo>
                  <a:cubicBezTo>
                    <a:pt x="80" y="20"/>
                    <a:pt x="77" y="25"/>
                    <a:pt x="76" y="28"/>
                  </a:cubicBezTo>
                  <a:cubicBezTo>
                    <a:pt x="75" y="30"/>
                    <a:pt x="74" y="31"/>
                    <a:pt x="74" y="33"/>
                  </a:cubicBezTo>
                  <a:cubicBezTo>
                    <a:pt x="74" y="35"/>
                    <a:pt x="76" y="37"/>
                    <a:pt x="78" y="38"/>
                  </a:cubicBezTo>
                  <a:cubicBezTo>
                    <a:pt x="80" y="39"/>
                    <a:pt x="80" y="39"/>
                    <a:pt x="80" y="39"/>
                  </a:cubicBezTo>
                  <a:cubicBezTo>
                    <a:pt x="78" y="40"/>
                    <a:pt x="78" y="40"/>
                    <a:pt x="78" y="40"/>
                  </a:cubicBezTo>
                  <a:cubicBezTo>
                    <a:pt x="76" y="41"/>
                    <a:pt x="74" y="43"/>
                    <a:pt x="74" y="45"/>
                  </a:cubicBezTo>
                  <a:cubicBezTo>
                    <a:pt x="74" y="55"/>
                    <a:pt x="71" y="58"/>
                    <a:pt x="70" y="59"/>
                  </a:cubicBezTo>
                  <a:cubicBezTo>
                    <a:pt x="69" y="60"/>
                    <a:pt x="68" y="62"/>
                    <a:pt x="68" y="64"/>
                  </a:cubicBezTo>
                  <a:cubicBezTo>
                    <a:pt x="68" y="79"/>
                    <a:pt x="68" y="79"/>
                    <a:pt x="68" y="79"/>
                  </a:cubicBezTo>
                  <a:cubicBezTo>
                    <a:pt x="68" y="81"/>
                    <a:pt x="69" y="84"/>
                    <a:pt x="72" y="84"/>
                  </a:cubicBezTo>
                  <a:cubicBezTo>
                    <a:pt x="75" y="86"/>
                    <a:pt x="79" y="87"/>
                    <a:pt x="82" y="88"/>
                  </a:cubicBezTo>
                  <a:cubicBezTo>
                    <a:pt x="98" y="94"/>
                    <a:pt x="107" y="98"/>
                    <a:pt x="108" y="101"/>
                  </a:cubicBezTo>
                  <a:cubicBezTo>
                    <a:pt x="110" y="105"/>
                    <a:pt x="111" y="113"/>
                    <a:pt x="111" y="124"/>
                  </a:cubicBezTo>
                  <a:cubicBezTo>
                    <a:pt x="111" y="124"/>
                    <a:pt x="111" y="124"/>
                    <a:pt x="111" y="124"/>
                  </a:cubicBezTo>
                  <a:cubicBezTo>
                    <a:pt x="111" y="125"/>
                    <a:pt x="111" y="125"/>
                    <a:pt x="111" y="125"/>
                  </a:cubicBezTo>
                  <a:cubicBezTo>
                    <a:pt x="106" y="127"/>
                    <a:pt x="89" y="137"/>
                    <a:pt x="61" y="137"/>
                  </a:cubicBezTo>
                  <a:cubicBezTo>
                    <a:pt x="33" y="137"/>
                    <a:pt x="16" y="127"/>
                    <a:pt x="12" y="125"/>
                  </a:cubicBezTo>
                  <a:cubicBezTo>
                    <a:pt x="12" y="124"/>
                    <a:pt x="12" y="124"/>
                    <a:pt x="12"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AU" sz="1867" kern="0">
                <a:solidFill>
                  <a:srgbClr val="575756"/>
                </a:solidFill>
              </a:endParaRPr>
            </a:p>
          </p:txBody>
        </p:sp>
      </p:grpSp>
      <p:grpSp>
        <p:nvGrpSpPr>
          <p:cNvPr id="111" name="Group 50">
            <a:extLst>
              <a:ext uri="{FF2B5EF4-FFF2-40B4-BE49-F238E27FC236}">
                <a16:creationId xmlns:a16="http://schemas.microsoft.com/office/drawing/2014/main" id="{F6B0D7A5-C689-472D-8ADA-D375E2506069}"/>
              </a:ext>
            </a:extLst>
          </p:cNvPr>
          <p:cNvGrpSpPr>
            <a:grpSpLocks noChangeAspect="1"/>
          </p:cNvGrpSpPr>
          <p:nvPr/>
        </p:nvGrpSpPr>
        <p:grpSpPr bwMode="auto">
          <a:xfrm>
            <a:off x="7829106" y="3042305"/>
            <a:ext cx="586036" cy="559960"/>
            <a:chOff x="5693" y="604"/>
            <a:chExt cx="427" cy="408"/>
          </a:xfrm>
          <a:solidFill>
            <a:srgbClr val="FFFFFF"/>
          </a:solidFill>
        </p:grpSpPr>
        <p:sp>
          <p:nvSpPr>
            <p:cNvPr id="112" name="Freeform 51">
              <a:extLst>
                <a:ext uri="{FF2B5EF4-FFF2-40B4-BE49-F238E27FC236}">
                  <a16:creationId xmlns:a16="http://schemas.microsoft.com/office/drawing/2014/main" id="{007CD717-9203-43C1-BEA7-8373958E7DA2}"/>
                </a:ext>
              </a:extLst>
            </p:cNvPr>
            <p:cNvSpPr>
              <a:spLocks/>
            </p:cNvSpPr>
            <p:nvPr/>
          </p:nvSpPr>
          <p:spPr bwMode="auto">
            <a:xfrm>
              <a:off x="5693" y="995"/>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10"/>
                    <a:pt x="0" y="6"/>
                  </a:cubicBezTo>
                  <a:cubicBezTo>
                    <a:pt x="0" y="3"/>
                    <a:pt x="3" y="0"/>
                    <a:pt x="6" y="0"/>
                  </a:cubicBezTo>
                  <a:cubicBezTo>
                    <a:pt x="282" y="0"/>
                    <a:pt x="282" y="0"/>
                    <a:pt x="282" y="0"/>
                  </a:cubicBezTo>
                  <a:cubicBezTo>
                    <a:pt x="286" y="0"/>
                    <a:pt x="288" y="3"/>
                    <a:pt x="288" y="6"/>
                  </a:cubicBezTo>
                  <a:cubicBezTo>
                    <a:pt x="288" y="10"/>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sp>
          <p:nvSpPr>
            <p:cNvPr id="113" name="Freeform 52">
              <a:extLst>
                <a:ext uri="{FF2B5EF4-FFF2-40B4-BE49-F238E27FC236}">
                  <a16:creationId xmlns:a16="http://schemas.microsoft.com/office/drawing/2014/main" id="{F15102EB-DB18-40B1-9117-E699AE85EB17}"/>
                </a:ext>
              </a:extLst>
            </p:cNvPr>
            <p:cNvSpPr>
              <a:spLocks noEditPoints="1"/>
            </p:cNvSpPr>
            <p:nvPr/>
          </p:nvSpPr>
          <p:spPr bwMode="auto">
            <a:xfrm>
              <a:off x="5711" y="943"/>
              <a:ext cx="71" cy="69"/>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6"/>
                    <a:pt x="0" y="42"/>
                  </a:cubicBezTo>
                  <a:cubicBezTo>
                    <a:pt x="0" y="6"/>
                    <a:pt x="0" y="6"/>
                    <a:pt x="0" y="6"/>
                  </a:cubicBezTo>
                  <a:cubicBezTo>
                    <a:pt x="0" y="3"/>
                    <a:pt x="3" y="0"/>
                    <a:pt x="6" y="0"/>
                  </a:cubicBezTo>
                  <a:cubicBezTo>
                    <a:pt x="42" y="0"/>
                    <a:pt x="42" y="0"/>
                    <a:pt x="42" y="0"/>
                  </a:cubicBezTo>
                  <a:cubicBezTo>
                    <a:pt x="46" y="0"/>
                    <a:pt x="48" y="3"/>
                    <a:pt x="48" y="6"/>
                  </a:cubicBezTo>
                  <a:cubicBezTo>
                    <a:pt x="48" y="42"/>
                    <a:pt x="48" y="42"/>
                    <a:pt x="48" y="42"/>
                  </a:cubicBezTo>
                  <a:cubicBezTo>
                    <a:pt x="48" y="46"/>
                    <a:pt x="46"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sp>
          <p:nvSpPr>
            <p:cNvPr id="114" name="Freeform 53">
              <a:extLst>
                <a:ext uri="{FF2B5EF4-FFF2-40B4-BE49-F238E27FC236}">
                  <a16:creationId xmlns:a16="http://schemas.microsoft.com/office/drawing/2014/main" id="{8B0ED2C2-76F7-40F0-8A16-B07DE6E056E9}"/>
                </a:ext>
              </a:extLst>
            </p:cNvPr>
            <p:cNvSpPr>
              <a:spLocks noEditPoints="1"/>
            </p:cNvSpPr>
            <p:nvPr/>
          </p:nvSpPr>
          <p:spPr bwMode="auto">
            <a:xfrm>
              <a:off x="5818" y="873"/>
              <a:ext cx="71" cy="139"/>
            </a:xfrm>
            <a:custGeom>
              <a:avLst/>
              <a:gdLst>
                <a:gd name="T0" fmla="*/ 42 w 48"/>
                <a:gd name="T1" fmla="*/ 96 h 96"/>
                <a:gd name="T2" fmla="*/ 6 w 48"/>
                <a:gd name="T3" fmla="*/ 96 h 96"/>
                <a:gd name="T4" fmla="*/ 0 w 48"/>
                <a:gd name="T5" fmla="*/ 90 h 96"/>
                <a:gd name="T6" fmla="*/ 0 w 48"/>
                <a:gd name="T7" fmla="*/ 6 h 96"/>
                <a:gd name="T8" fmla="*/ 6 w 48"/>
                <a:gd name="T9" fmla="*/ 0 h 96"/>
                <a:gd name="T10" fmla="*/ 42 w 48"/>
                <a:gd name="T11" fmla="*/ 0 h 96"/>
                <a:gd name="T12" fmla="*/ 48 w 48"/>
                <a:gd name="T13" fmla="*/ 6 h 96"/>
                <a:gd name="T14" fmla="*/ 48 w 48"/>
                <a:gd name="T15" fmla="*/ 90 h 96"/>
                <a:gd name="T16" fmla="*/ 42 w 48"/>
                <a:gd name="T17" fmla="*/ 96 h 96"/>
                <a:gd name="T18" fmla="*/ 12 w 48"/>
                <a:gd name="T19" fmla="*/ 84 h 96"/>
                <a:gd name="T20" fmla="*/ 36 w 48"/>
                <a:gd name="T21" fmla="*/ 84 h 96"/>
                <a:gd name="T22" fmla="*/ 36 w 48"/>
                <a:gd name="T23" fmla="*/ 12 h 96"/>
                <a:gd name="T24" fmla="*/ 12 w 48"/>
                <a:gd name="T25" fmla="*/ 12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4"/>
                    <a:pt x="0" y="90"/>
                  </a:cubicBezTo>
                  <a:cubicBezTo>
                    <a:pt x="0" y="6"/>
                    <a:pt x="0" y="6"/>
                    <a:pt x="0" y="6"/>
                  </a:cubicBezTo>
                  <a:cubicBezTo>
                    <a:pt x="0" y="3"/>
                    <a:pt x="3" y="0"/>
                    <a:pt x="6" y="0"/>
                  </a:cubicBezTo>
                  <a:cubicBezTo>
                    <a:pt x="42" y="0"/>
                    <a:pt x="42" y="0"/>
                    <a:pt x="42" y="0"/>
                  </a:cubicBezTo>
                  <a:cubicBezTo>
                    <a:pt x="46" y="0"/>
                    <a:pt x="48" y="3"/>
                    <a:pt x="48" y="6"/>
                  </a:cubicBezTo>
                  <a:cubicBezTo>
                    <a:pt x="48" y="90"/>
                    <a:pt x="48" y="90"/>
                    <a:pt x="48" y="90"/>
                  </a:cubicBezTo>
                  <a:cubicBezTo>
                    <a:pt x="48" y="94"/>
                    <a:pt x="46" y="96"/>
                    <a:pt x="42" y="96"/>
                  </a:cubicBezTo>
                  <a:close/>
                  <a:moveTo>
                    <a:pt x="12" y="84"/>
                  </a:moveTo>
                  <a:cubicBezTo>
                    <a:pt x="36" y="84"/>
                    <a:pt x="36" y="84"/>
                    <a:pt x="36" y="84"/>
                  </a:cubicBezTo>
                  <a:cubicBezTo>
                    <a:pt x="36" y="12"/>
                    <a:pt x="36" y="12"/>
                    <a:pt x="3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sp>
          <p:nvSpPr>
            <p:cNvPr id="115" name="Freeform 54">
              <a:extLst>
                <a:ext uri="{FF2B5EF4-FFF2-40B4-BE49-F238E27FC236}">
                  <a16:creationId xmlns:a16="http://schemas.microsoft.com/office/drawing/2014/main" id="{AE80147A-70BF-4349-8E4E-50D2987F3EA8}"/>
                </a:ext>
              </a:extLst>
            </p:cNvPr>
            <p:cNvSpPr>
              <a:spLocks noEditPoints="1"/>
            </p:cNvSpPr>
            <p:nvPr/>
          </p:nvSpPr>
          <p:spPr bwMode="auto">
            <a:xfrm>
              <a:off x="5925" y="804"/>
              <a:ext cx="71" cy="208"/>
            </a:xfrm>
            <a:custGeom>
              <a:avLst/>
              <a:gdLst>
                <a:gd name="T0" fmla="*/ 42 w 48"/>
                <a:gd name="T1" fmla="*/ 144 h 144"/>
                <a:gd name="T2" fmla="*/ 6 w 48"/>
                <a:gd name="T3" fmla="*/ 144 h 144"/>
                <a:gd name="T4" fmla="*/ 0 w 48"/>
                <a:gd name="T5" fmla="*/ 138 h 144"/>
                <a:gd name="T6" fmla="*/ 0 w 48"/>
                <a:gd name="T7" fmla="*/ 6 h 144"/>
                <a:gd name="T8" fmla="*/ 6 w 48"/>
                <a:gd name="T9" fmla="*/ 0 h 144"/>
                <a:gd name="T10" fmla="*/ 42 w 48"/>
                <a:gd name="T11" fmla="*/ 0 h 144"/>
                <a:gd name="T12" fmla="*/ 48 w 48"/>
                <a:gd name="T13" fmla="*/ 6 h 144"/>
                <a:gd name="T14" fmla="*/ 48 w 48"/>
                <a:gd name="T15" fmla="*/ 138 h 144"/>
                <a:gd name="T16" fmla="*/ 42 w 48"/>
                <a:gd name="T17" fmla="*/ 144 h 144"/>
                <a:gd name="T18" fmla="*/ 12 w 48"/>
                <a:gd name="T19" fmla="*/ 132 h 144"/>
                <a:gd name="T20" fmla="*/ 36 w 48"/>
                <a:gd name="T21" fmla="*/ 132 h 144"/>
                <a:gd name="T22" fmla="*/ 36 w 48"/>
                <a:gd name="T23" fmla="*/ 12 h 144"/>
                <a:gd name="T24" fmla="*/ 12 w 48"/>
                <a:gd name="T25" fmla="*/ 12 h 144"/>
                <a:gd name="T26" fmla="*/ 12 w 48"/>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44">
                  <a:moveTo>
                    <a:pt x="42" y="144"/>
                  </a:moveTo>
                  <a:cubicBezTo>
                    <a:pt x="6" y="144"/>
                    <a:pt x="6" y="144"/>
                    <a:pt x="6" y="144"/>
                  </a:cubicBezTo>
                  <a:cubicBezTo>
                    <a:pt x="3" y="144"/>
                    <a:pt x="0" y="142"/>
                    <a:pt x="0" y="138"/>
                  </a:cubicBezTo>
                  <a:cubicBezTo>
                    <a:pt x="0" y="6"/>
                    <a:pt x="0" y="6"/>
                    <a:pt x="0" y="6"/>
                  </a:cubicBezTo>
                  <a:cubicBezTo>
                    <a:pt x="0" y="3"/>
                    <a:pt x="3" y="0"/>
                    <a:pt x="6" y="0"/>
                  </a:cubicBezTo>
                  <a:cubicBezTo>
                    <a:pt x="42" y="0"/>
                    <a:pt x="42" y="0"/>
                    <a:pt x="42" y="0"/>
                  </a:cubicBezTo>
                  <a:cubicBezTo>
                    <a:pt x="46" y="0"/>
                    <a:pt x="48" y="3"/>
                    <a:pt x="48" y="6"/>
                  </a:cubicBezTo>
                  <a:cubicBezTo>
                    <a:pt x="48" y="138"/>
                    <a:pt x="48" y="138"/>
                    <a:pt x="48" y="138"/>
                  </a:cubicBezTo>
                  <a:cubicBezTo>
                    <a:pt x="48" y="142"/>
                    <a:pt x="46" y="144"/>
                    <a:pt x="42" y="144"/>
                  </a:cubicBezTo>
                  <a:close/>
                  <a:moveTo>
                    <a:pt x="12" y="132"/>
                  </a:moveTo>
                  <a:cubicBezTo>
                    <a:pt x="36" y="132"/>
                    <a:pt x="36" y="132"/>
                    <a:pt x="36" y="132"/>
                  </a:cubicBezTo>
                  <a:cubicBezTo>
                    <a:pt x="36" y="12"/>
                    <a:pt x="36" y="12"/>
                    <a:pt x="36"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sp>
          <p:nvSpPr>
            <p:cNvPr id="116" name="Freeform 55">
              <a:extLst>
                <a:ext uri="{FF2B5EF4-FFF2-40B4-BE49-F238E27FC236}">
                  <a16:creationId xmlns:a16="http://schemas.microsoft.com/office/drawing/2014/main" id="{D216D78F-7BBF-4AC6-BCA8-C72CE4E305C2}"/>
                </a:ext>
              </a:extLst>
            </p:cNvPr>
            <p:cNvSpPr>
              <a:spLocks noEditPoints="1"/>
            </p:cNvSpPr>
            <p:nvPr/>
          </p:nvSpPr>
          <p:spPr bwMode="auto">
            <a:xfrm>
              <a:off x="6031" y="735"/>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3" y="192"/>
                    <a:pt x="0" y="190"/>
                    <a:pt x="0" y="186"/>
                  </a:cubicBezTo>
                  <a:cubicBezTo>
                    <a:pt x="0" y="6"/>
                    <a:pt x="0" y="6"/>
                    <a:pt x="0" y="6"/>
                  </a:cubicBezTo>
                  <a:cubicBezTo>
                    <a:pt x="0" y="3"/>
                    <a:pt x="3" y="0"/>
                    <a:pt x="6" y="0"/>
                  </a:cubicBezTo>
                  <a:cubicBezTo>
                    <a:pt x="42" y="0"/>
                    <a:pt x="42" y="0"/>
                    <a:pt x="42" y="0"/>
                  </a:cubicBezTo>
                  <a:cubicBezTo>
                    <a:pt x="46" y="0"/>
                    <a:pt x="48" y="3"/>
                    <a:pt x="48" y="6"/>
                  </a:cubicBezTo>
                  <a:cubicBezTo>
                    <a:pt x="48" y="186"/>
                    <a:pt x="48" y="186"/>
                    <a:pt x="48" y="186"/>
                  </a:cubicBezTo>
                  <a:cubicBezTo>
                    <a:pt x="48" y="190"/>
                    <a:pt x="46"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sp>
          <p:nvSpPr>
            <p:cNvPr id="117" name="Freeform 56">
              <a:extLst>
                <a:ext uri="{FF2B5EF4-FFF2-40B4-BE49-F238E27FC236}">
                  <a16:creationId xmlns:a16="http://schemas.microsoft.com/office/drawing/2014/main" id="{DE695BF0-4864-43AF-8215-BFCE04126196}"/>
                </a:ext>
              </a:extLst>
            </p:cNvPr>
            <p:cNvSpPr>
              <a:spLocks/>
            </p:cNvSpPr>
            <p:nvPr/>
          </p:nvSpPr>
          <p:spPr bwMode="auto">
            <a:xfrm>
              <a:off x="5738" y="612"/>
              <a:ext cx="339" cy="227"/>
            </a:xfrm>
            <a:custGeom>
              <a:avLst/>
              <a:gdLst>
                <a:gd name="T0" fmla="*/ 6 w 229"/>
                <a:gd name="T1" fmla="*/ 157 h 157"/>
                <a:gd name="T2" fmla="*/ 1 w 229"/>
                <a:gd name="T3" fmla="*/ 154 h 157"/>
                <a:gd name="T4" fmla="*/ 3 w 229"/>
                <a:gd name="T5" fmla="*/ 146 h 157"/>
                <a:gd name="T6" fmla="*/ 219 w 229"/>
                <a:gd name="T7" fmla="*/ 2 h 157"/>
                <a:gd name="T8" fmla="*/ 227 w 229"/>
                <a:gd name="T9" fmla="*/ 4 h 157"/>
                <a:gd name="T10" fmla="*/ 226 w 229"/>
                <a:gd name="T11" fmla="*/ 12 h 157"/>
                <a:gd name="T12" fmla="*/ 10 w 229"/>
                <a:gd name="T13" fmla="*/ 156 h 157"/>
                <a:gd name="T14" fmla="*/ 6 w 229"/>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57">
                  <a:moveTo>
                    <a:pt x="6" y="157"/>
                  </a:moveTo>
                  <a:cubicBezTo>
                    <a:pt x="5" y="157"/>
                    <a:pt x="3" y="156"/>
                    <a:pt x="1" y="154"/>
                  </a:cubicBezTo>
                  <a:cubicBezTo>
                    <a:pt x="0" y="152"/>
                    <a:pt x="0" y="148"/>
                    <a:pt x="3" y="146"/>
                  </a:cubicBezTo>
                  <a:cubicBezTo>
                    <a:pt x="219" y="2"/>
                    <a:pt x="219" y="2"/>
                    <a:pt x="219" y="2"/>
                  </a:cubicBezTo>
                  <a:cubicBezTo>
                    <a:pt x="222" y="0"/>
                    <a:pt x="226" y="1"/>
                    <a:pt x="227" y="4"/>
                  </a:cubicBezTo>
                  <a:cubicBezTo>
                    <a:pt x="229" y="7"/>
                    <a:pt x="229" y="10"/>
                    <a:pt x="226" y="12"/>
                  </a:cubicBezTo>
                  <a:cubicBezTo>
                    <a:pt x="10" y="156"/>
                    <a:pt x="10" y="156"/>
                    <a:pt x="10" y="156"/>
                  </a:cubicBezTo>
                  <a:cubicBezTo>
                    <a:pt x="9" y="157"/>
                    <a:pt x="8" y="157"/>
                    <a:pt x="6"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sp>
          <p:nvSpPr>
            <p:cNvPr id="118" name="Freeform 57">
              <a:extLst>
                <a:ext uri="{FF2B5EF4-FFF2-40B4-BE49-F238E27FC236}">
                  <a16:creationId xmlns:a16="http://schemas.microsoft.com/office/drawing/2014/main" id="{52E3F0DB-1ADF-40FB-9324-5F5578E1D256}"/>
                </a:ext>
              </a:extLst>
            </p:cNvPr>
            <p:cNvSpPr>
              <a:spLocks/>
            </p:cNvSpPr>
            <p:nvPr/>
          </p:nvSpPr>
          <p:spPr bwMode="auto">
            <a:xfrm>
              <a:off x="5987" y="604"/>
              <a:ext cx="90" cy="96"/>
            </a:xfrm>
            <a:custGeom>
              <a:avLst/>
              <a:gdLst>
                <a:gd name="T0" fmla="*/ 48 w 61"/>
                <a:gd name="T1" fmla="*/ 66 h 66"/>
                <a:gd name="T2" fmla="*/ 48 w 61"/>
                <a:gd name="T3" fmla="*/ 66 h 66"/>
                <a:gd name="T4" fmla="*/ 42 w 61"/>
                <a:gd name="T5" fmla="*/ 60 h 66"/>
                <a:gd name="T6" fmla="*/ 48 w 61"/>
                <a:gd name="T7" fmla="*/ 17 h 66"/>
                <a:gd name="T8" fmla="*/ 6 w 61"/>
                <a:gd name="T9" fmla="*/ 12 h 66"/>
                <a:gd name="T10" fmla="*/ 0 w 61"/>
                <a:gd name="T11" fmla="*/ 6 h 66"/>
                <a:gd name="T12" fmla="*/ 7 w 61"/>
                <a:gd name="T13" fmla="*/ 0 h 66"/>
                <a:gd name="T14" fmla="*/ 55 w 61"/>
                <a:gd name="T15" fmla="*/ 6 h 66"/>
                <a:gd name="T16" fmla="*/ 59 w 61"/>
                <a:gd name="T17" fmla="*/ 8 h 66"/>
                <a:gd name="T18" fmla="*/ 60 w 61"/>
                <a:gd name="T19" fmla="*/ 13 h 66"/>
                <a:gd name="T20" fmla="*/ 54 w 61"/>
                <a:gd name="T21" fmla="*/ 61 h 66"/>
                <a:gd name="T22" fmla="*/ 48 w 6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6">
                  <a:moveTo>
                    <a:pt x="48" y="66"/>
                  </a:moveTo>
                  <a:cubicBezTo>
                    <a:pt x="48" y="66"/>
                    <a:pt x="48" y="66"/>
                    <a:pt x="48" y="66"/>
                  </a:cubicBezTo>
                  <a:cubicBezTo>
                    <a:pt x="44" y="66"/>
                    <a:pt x="42" y="63"/>
                    <a:pt x="42" y="60"/>
                  </a:cubicBezTo>
                  <a:cubicBezTo>
                    <a:pt x="48" y="17"/>
                    <a:pt x="48" y="17"/>
                    <a:pt x="48" y="17"/>
                  </a:cubicBezTo>
                  <a:cubicBezTo>
                    <a:pt x="6" y="12"/>
                    <a:pt x="6" y="12"/>
                    <a:pt x="6" y="12"/>
                  </a:cubicBezTo>
                  <a:cubicBezTo>
                    <a:pt x="2" y="12"/>
                    <a:pt x="0" y="9"/>
                    <a:pt x="0" y="6"/>
                  </a:cubicBezTo>
                  <a:cubicBezTo>
                    <a:pt x="1" y="2"/>
                    <a:pt x="4" y="0"/>
                    <a:pt x="7" y="0"/>
                  </a:cubicBezTo>
                  <a:cubicBezTo>
                    <a:pt x="55" y="6"/>
                    <a:pt x="55" y="6"/>
                    <a:pt x="55" y="6"/>
                  </a:cubicBezTo>
                  <a:cubicBezTo>
                    <a:pt x="57" y="6"/>
                    <a:pt x="58" y="7"/>
                    <a:pt x="59" y="8"/>
                  </a:cubicBezTo>
                  <a:cubicBezTo>
                    <a:pt x="60" y="10"/>
                    <a:pt x="61" y="11"/>
                    <a:pt x="60" y="13"/>
                  </a:cubicBezTo>
                  <a:cubicBezTo>
                    <a:pt x="54" y="61"/>
                    <a:pt x="54" y="61"/>
                    <a:pt x="54" y="61"/>
                  </a:cubicBezTo>
                  <a:cubicBezTo>
                    <a:pt x="54" y="64"/>
                    <a:pt x="51" y="66"/>
                    <a:pt x="4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US" sz="1867" kern="0" dirty="0">
                <a:solidFill>
                  <a:srgbClr val="575756"/>
                </a:solidFill>
              </a:endParaRPr>
            </a:p>
          </p:txBody>
        </p:sp>
      </p:grpSp>
      <p:grpSp>
        <p:nvGrpSpPr>
          <p:cNvPr id="119" name="Group 13">
            <a:extLst>
              <a:ext uri="{FF2B5EF4-FFF2-40B4-BE49-F238E27FC236}">
                <a16:creationId xmlns:a16="http://schemas.microsoft.com/office/drawing/2014/main" id="{41CB10FD-F255-44F0-9412-3E7AE020FA30}"/>
              </a:ext>
            </a:extLst>
          </p:cNvPr>
          <p:cNvGrpSpPr>
            <a:grpSpLocks noChangeAspect="1"/>
          </p:cNvGrpSpPr>
          <p:nvPr/>
        </p:nvGrpSpPr>
        <p:grpSpPr bwMode="auto">
          <a:xfrm>
            <a:off x="12749225" y="2983204"/>
            <a:ext cx="678167" cy="678163"/>
            <a:chOff x="1559" y="600"/>
            <a:chExt cx="426" cy="426"/>
          </a:xfrm>
          <a:solidFill>
            <a:srgbClr val="FFFFFF"/>
          </a:solidFill>
        </p:grpSpPr>
        <p:sp>
          <p:nvSpPr>
            <p:cNvPr id="120" name="Freeform 14">
              <a:extLst>
                <a:ext uri="{FF2B5EF4-FFF2-40B4-BE49-F238E27FC236}">
                  <a16:creationId xmlns:a16="http://schemas.microsoft.com/office/drawing/2014/main" id="{C4885737-6B3E-40A7-9786-EBDBE6F1286D}"/>
                </a:ext>
              </a:extLst>
            </p:cNvPr>
            <p:cNvSpPr>
              <a:spLocks noEditPoints="1"/>
            </p:cNvSpPr>
            <p:nvPr/>
          </p:nvSpPr>
          <p:spPr bwMode="auto">
            <a:xfrm>
              <a:off x="1559" y="600"/>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AU" sz="1867" kern="0">
                <a:solidFill>
                  <a:srgbClr val="575756"/>
                </a:solidFill>
              </a:endParaRPr>
            </a:p>
          </p:txBody>
        </p:sp>
        <p:sp>
          <p:nvSpPr>
            <p:cNvPr id="121" name="Freeform 15">
              <a:extLst>
                <a:ext uri="{FF2B5EF4-FFF2-40B4-BE49-F238E27FC236}">
                  <a16:creationId xmlns:a16="http://schemas.microsoft.com/office/drawing/2014/main" id="{71327C45-7A12-4720-821C-0D5EBF9734CD}"/>
                </a:ext>
              </a:extLst>
            </p:cNvPr>
            <p:cNvSpPr>
              <a:spLocks noEditPoints="1"/>
            </p:cNvSpPr>
            <p:nvPr/>
          </p:nvSpPr>
          <p:spPr bwMode="auto">
            <a:xfrm>
              <a:off x="1719" y="698"/>
              <a:ext cx="170" cy="168"/>
            </a:xfrm>
            <a:custGeom>
              <a:avLst/>
              <a:gdLst>
                <a:gd name="T0" fmla="*/ 66 w 115"/>
                <a:gd name="T1" fmla="*/ 114 h 114"/>
                <a:gd name="T2" fmla="*/ 62 w 115"/>
                <a:gd name="T3" fmla="*/ 112 h 114"/>
                <a:gd name="T4" fmla="*/ 2 w 115"/>
                <a:gd name="T5" fmla="*/ 52 h 114"/>
                <a:gd name="T6" fmla="*/ 1 w 115"/>
                <a:gd name="T7" fmla="*/ 47 h 114"/>
                <a:gd name="T8" fmla="*/ 4 w 115"/>
                <a:gd name="T9" fmla="*/ 43 h 114"/>
                <a:gd name="T10" fmla="*/ 106 w 115"/>
                <a:gd name="T11" fmla="*/ 1 h 114"/>
                <a:gd name="T12" fmla="*/ 113 w 115"/>
                <a:gd name="T13" fmla="*/ 2 h 114"/>
                <a:gd name="T14" fmla="*/ 114 w 115"/>
                <a:gd name="T15" fmla="*/ 9 h 114"/>
                <a:gd name="T16" fmla="*/ 72 w 115"/>
                <a:gd name="T17" fmla="*/ 111 h 114"/>
                <a:gd name="T18" fmla="*/ 68 w 115"/>
                <a:gd name="T19" fmla="*/ 114 h 114"/>
                <a:gd name="T20" fmla="*/ 66 w 115"/>
                <a:gd name="T21" fmla="*/ 114 h 114"/>
                <a:gd name="T22" fmla="*/ 17 w 115"/>
                <a:gd name="T23" fmla="*/ 50 h 114"/>
                <a:gd name="T24" fmla="*/ 64 w 115"/>
                <a:gd name="T25" fmla="*/ 98 h 114"/>
                <a:gd name="T26" fmla="*/ 97 w 115"/>
                <a:gd name="T27" fmla="*/ 17 h 114"/>
                <a:gd name="T28" fmla="*/ 17 w 115"/>
                <a:gd name="T2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6" y="114"/>
                  </a:moveTo>
                  <a:cubicBezTo>
                    <a:pt x="65" y="114"/>
                    <a:pt x="63" y="114"/>
                    <a:pt x="62" y="112"/>
                  </a:cubicBezTo>
                  <a:cubicBezTo>
                    <a:pt x="2" y="52"/>
                    <a:pt x="2" y="52"/>
                    <a:pt x="2" y="52"/>
                  </a:cubicBezTo>
                  <a:cubicBezTo>
                    <a:pt x="1" y="51"/>
                    <a:pt x="0" y="49"/>
                    <a:pt x="1" y="47"/>
                  </a:cubicBezTo>
                  <a:cubicBezTo>
                    <a:pt x="1" y="45"/>
                    <a:pt x="2" y="43"/>
                    <a:pt x="4" y="43"/>
                  </a:cubicBezTo>
                  <a:cubicBezTo>
                    <a:pt x="106" y="1"/>
                    <a:pt x="106" y="1"/>
                    <a:pt x="106" y="1"/>
                  </a:cubicBezTo>
                  <a:cubicBezTo>
                    <a:pt x="108" y="0"/>
                    <a:pt x="111" y="0"/>
                    <a:pt x="113" y="2"/>
                  </a:cubicBezTo>
                  <a:cubicBezTo>
                    <a:pt x="114" y="4"/>
                    <a:pt x="115" y="6"/>
                    <a:pt x="114" y="9"/>
                  </a:cubicBezTo>
                  <a:cubicBezTo>
                    <a:pt x="72" y="111"/>
                    <a:pt x="72" y="111"/>
                    <a:pt x="72" y="111"/>
                  </a:cubicBezTo>
                  <a:cubicBezTo>
                    <a:pt x="71" y="112"/>
                    <a:pt x="70" y="114"/>
                    <a:pt x="68" y="114"/>
                  </a:cubicBezTo>
                  <a:cubicBezTo>
                    <a:pt x="67" y="114"/>
                    <a:pt x="67" y="114"/>
                    <a:pt x="66" y="114"/>
                  </a:cubicBezTo>
                  <a:close/>
                  <a:moveTo>
                    <a:pt x="17" y="50"/>
                  </a:moveTo>
                  <a:cubicBezTo>
                    <a:pt x="64" y="98"/>
                    <a:pt x="64" y="98"/>
                    <a:pt x="64" y="98"/>
                  </a:cubicBezTo>
                  <a:cubicBezTo>
                    <a:pt x="97" y="17"/>
                    <a:pt x="97" y="17"/>
                    <a:pt x="97" y="17"/>
                  </a:cubicBezTo>
                  <a:lnTo>
                    <a:pt x="17"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AU" sz="1867" kern="0">
                <a:solidFill>
                  <a:srgbClr val="575756"/>
                </a:solidFill>
              </a:endParaRPr>
            </a:p>
          </p:txBody>
        </p:sp>
        <p:sp>
          <p:nvSpPr>
            <p:cNvPr id="122" name="Freeform 16">
              <a:extLst>
                <a:ext uri="{FF2B5EF4-FFF2-40B4-BE49-F238E27FC236}">
                  <a16:creationId xmlns:a16="http://schemas.microsoft.com/office/drawing/2014/main" id="{1F370221-9824-4ECD-9B87-60269AD38074}"/>
                </a:ext>
              </a:extLst>
            </p:cNvPr>
            <p:cNvSpPr>
              <a:spLocks noEditPoints="1"/>
            </p:cNvSpPr>
            <p:nvPr/>
          </p:nvSpPr>
          <p:spPr bwMode="auto">
            <a:xfrm>
              <a:off x="1657" y="760"/>
              <a:ext cx="170" cy="168"/>
            </a:xfrm>
            <a:custGeom>
              <a:avLst/>
              <a:gdLst>
                <a:gd name="T0" fmla="*/ 6 w 115"/>
                <a:gd name="T1" fmla="*/ 114 h 114"/>
                <a:gd name="T2" fmla="*/ 2 w 115"/>
                <a:gd name="T3" fmla="*/ 112 h 114"/>
                <a:gd name="T4" fmla="*/ 1 w 115"/>
                <a:gd name="T5" fmla="*/ 106 h 114"/>
                <a:gd name="T6" fmla="*/ 43 w 115"/>
                <a:gd name="T7" fmla="*/ 4 h 114"/>
                <a:gd name="T8" fmla="*/ 47 w 115"/>
                <a:gd name="T9" fmla="*/ 0 h 114"/>
                <a:gd name="T10" fmla="*/ 53 w 115"/>
                <a:gd name="T11" fmla="*/ 2 h 114"/>
                <a:gd name="T12" fmla="*/ 113 w 115"/>
                <a:gd name="T13" fmla="*/ 62 h 114"/>
                <a:gd name="T14" fmla="*/ 114 w 115"/>
                <a:gd name="T15" fmla="*/ 67 h 114"/>
                <a:gd name="T16" fmla="*/ 111 w 115"/>
                <a:gd name="T17" fmla="*/ 72 h 114"/>
                <a:gd name="T18" fmla="*/ 9 w 115"/>
                <a:gd name="T19" fmla="*/ 114 h 114"/>
                <a:gd name="T20" fmla="*/ 6 w 115"/>
                <a:gd name="T21" fmla="*/ 114 h 114"/>
                <a:gd name="T22" fmla="*/ 51 w 115"/>
                <a:gd name="T23" fmla="*/ 17 h 114"/>
                <a:gd name="T24" fmla="*/ 17 w 115"/>
                <a:gd name="T25" fmla="*/ 97 h 114"/>
                <a:gd name="T26" fmla="*/ 98 w 115"/>
                <a:gd name="T27" fmla="*/ 64 h 114"/>
                <a:gd name="T28" fmla="*/ 51 w 115"/>
                <a:gd name="T2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 y="114"/>
                  </a:moveTo>
                  <a:cubicBezTo>
                    <a:pt x="5" y="114"/>
                    <a:pt x="3" y="114"/>
                    <a:pt x="2" y="112"/>
                  </a:cubicBezTo>
                  <a:cubicBezTo>
                    <a:pt x="0" y="111"/>
                    <a:pt x="0" y="108"/>
                    <a:pt x="1" y="106"/>
                  </a:cubicBezTo>
                  <a:cubicBezTo>
                    <a:pt x="43" y="4"/>
                    <a:pt x="43" y="4"/>
                    <a:pt x="43" y="4"/>
                  </a:cubicBezTo>
                  <a:cubicBezTo>
                    <a:pt x="44" y="2"/>
                    <a:pt x="45" y="1"/>
                    <a:pt x="47" y="0"/>
                  </a:cubicBezTo>
                  <a:cubicBezTo>
                    <a:pt x="49" y="0"/>
                    <a:pt x="51" y="1"/>
                    <a:pt x="53" y="2"/>
                  </a:cubicBezTo>
                  <a:cubicBezTo>
                    <a:pt x="113" y="62"/>
                    <a:pt x="113" y="62"/>
                    <a:pt x="113" y="62"/>
                  </a:cubicBezTo>
                  <a:cubicBezTo>
                    <a:pt x="114" y="63"/>
                    <a:pt x="115" y="65"/>
                    <a:pt x="114" y="67"/>
                  </a:cubicBezTo>
                  <a:cubicBezTo>
                    <a:pt x="114" y="69"/>
                    <a:pt x="113" y="71"/>
                    <a:pt x="111" y="72"/>
                  </a:cubicBezTo>
                  <a:cubicBezTo>
                    <a:pt x="9" y="114"/>
                    <a:pt x="9" y="114"/>
                    <a:pt x="9" y="114"/>
                  </a:cubicBezTo>
                  <a:cubicBezTo>
                    <a:pt x="8" y="114"/>
                    <a:pt x="7" y="114"/>
                    <a:pt x="6" y="114"/>
                  </a:cubicBezTo>
                  <a:close/>
                  <a:moveTo>
                    <a:pt x="51" y="17"/>
                  </a:moveTo>
                  <a:cubicBezTo>
                    <a:pt x="17" y="97"/>
                    <a:pt x="17" y="97"/>
                    <a:pt x="17" y="97"/>
                  </a:cubicBezTo>
                  <a:cubicBezTo>
                    <a:pt x="98" y="64"/>
                    <a:pt x="98" y="64"/>
                    <a:pt x="98" y="64"/>
                  </a:cubicBezTo>
                  <a:lnTo>
                    <a:pt x="5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914341">
                <a:defRPr/>
              </a:pPr>
              <a:endParaRPr lang="en-AU" sz="1867" kern="0">
                <a:solidFill>
                  <a:srgbClr val="575756"/>
                </a:solidFill>
              </a:endParaRPr>
            </a:p>
          </p:txBody>
        </p:sp>
      </p:grpSp>
      <p:sp>
        <p:nvSpPr>
          <p:cNvPr id="123" name="Title 141">
            <a:extLst>
              <a:ext uri="{FF2B5EF4-FFF2-40B4-BE49-F238E27FC236}">
                <a16:creationId xmlns:a16="http://schemas.microsoft.com/office/drawing/2014/main" id="{1FFBEA0F-FCFA-4B00-AAF5-FCC3B4E8FAC2}"/>
              </a:ext>
            </a:extLst>
          </p:cNvPr>
          <p:cNvSpPr txBox="1">
            <a:spLocks/>
          </p:cNvSpPr>
          <p:nvPr/>
        </p:nvSpPr>
        <p:spPr>
          <a:xfrm>
            <a:off x="827199" y="907245"/>
            <a:ext cx="15009600" cy="134357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4533" dirty="0">
                <a:solidFill>
                  <a:schemeClr val="bg1"/>
                </a:solidFill>
              </a:rPr>
              <a:t>We have agreed three clear strategic goals for FY21</a:t>
            </a:r>
            <a:endParaRPr lang="en-MY" sz="4533" dirty="0">
              <a:solidFill>
                <a:schemeClr val="bg1"/>
              </a:solidFill>
            </a:endParaRPr>
          </a:p>
        </p:txBody>
      </p:sp>
      <p:sp>
        <p:nvSpPr>
          <p:cNvPr id="124" name="SlideNumber">
            <a:extLst>
              <a:ext uri="{FF2B5EF4-FFF2-40B4-BE49-F238E27FC236}">
                <a16:creationId xmlns:a16="http://schemas.microsoft.com/office/drawing/2014/main" id="{25E47907-0D48-46A0-A009-C0C0A4635D35}"/>
              </a:ext>
            </a:extLst>
          </p:cNvPr>
          <p:cNvSpPr>
            <a:spLocks/>
          </p:cNvSpPr>
          <p:nvPr/>
        </p:nvSpPr>
        <p:spPr bwMode="gray">
          <a:xfrm>
            <a:off x="446617" y="8730284"/>
            <a:ext cx="84960" cy="184666"/>
          </a:xfrm>
          <a:prstGeom prst="roundRect">
            <a:avLst>
              <a:gd name="adj" fmla="val 0"/>
            </a:avLst>
          </a:prstGeom>
          <a:noFill/>
          <a:ln w="19050" cap="flat" cmpd="sng" algn="ctr">
            <a:noFill/>
            <a:prstDash val="solid"/>
            <a:miter lim="800000"/>
          </a:ln>
          <a:effectLst/>
        </p:spPr>
        <p:txBody>
          <a:bodyPr wrap="none" lIns="0" tIns="0" rIns="0" bIns="0" rtlCol="0" anchor="t" anchorCtr="0">
            <a:spAutoFit/>
          </a:bodyPr>
          <a:lstStyle/>
          <a:p>
            <a:pPr defTabSz="948243">
              <a:spcBef>
                <a:spcPts val="1600"/>
              </a:spcBef>
              <a:defRPr/>
            </a:pPr>
            <a:fld id="{BB69BBE8-4DB2-4642-B003-B220ACD5A2FD}" type="slidenum">
              <a:rPr lang="en-US" sz="1200" kern="0">
                <a:solidFill>
                  <a:srgbClr val="FFFFFF"/>
                </a:solidFill>
                <a:latin typeface="Arial"/>
              </a:rPr>
              <a:pPr defTabSz="948243">
                <a:spcBef>
                  <a:spcPts val="1600"/>
                </a:spcBef>
                <a:defRPr/>
              </a:pPr>
              <a:t>5</a:t>
            </a:fld>
            <a:endParaRPr lang="fr-FR" sz="1200" kern="0" dirty="0">
              <a:solidFill>
                <a:srgbClr val="FFFFFF"/>
              </a:solidFill>
              <a:latin typeface="Arial"/>
            </a:endParaRPr>
          </a:p>
        </p:txBody>
      </p:sp>
      <p:sp>
        <p:nvSpPr>
          <p:cNvPr id="125" name="TextBox 124">
            <a:extLst>
              <a:ext uri="{FF2B5EF4-FFF2-40B4-BE49-F238E27FC236}">
                <a16:creationId xmlns:a16="http://schemas.microsoft.com/office/drawing/2014/main" id="{ED4759D6-3F16-4C01-B6D3-AE7BA2C847DA}"/>
              </a:ext>
            </a:extLst>
          </p:cNvPr>
          <p:cNvSpPr txBox="1"/>
          <p:nvPr/>
        </p:nvSpPr>
        <p:spPr>
          <a:xfrm>
            <a:off x="856739" y="8730284"/>
            <a:ext cx="1040972" cy="288000"/>
          </a:xfrm>
          <a:prstGeom prst="rect">
            <a:avLst/>
          </a:prstGeom>
          <a:noFill/>
        </p:spPr>
        <p:txBody>
          <a:bodyPr wrap="square" lIns="0" tIns="0" rIns="0" bIns="0" numCol="1" spcCol="151200" rtlCol="0">
            <a:noAutofit/>
          </a:bodyPr>
          <a:lstStyle/>
          <a:p>
            <a:pPr defTabSz="948243">
              <a:spcBef>
                <a:spcPts val="1600"/>
              </a:spcBef>
              <a:defRPr/>
            </a:pPr>
            <a:r>
              <a:rPr lang="en-GB" sz="1200" kern="0" dirty="0">
                <a:solidFill>
                  <a:srgbClr val="FFFFFF"/>
                </a:solidFill>
              </a:rPr>
              <a:t>© Experian</a:t>
            </a:r>
          </a:p>
        </p:txBody>
      </p:sp>
      <p:sp>
        <p:nvSpPr>
          <p:cNvPr id="126" name="Date Placeholder 3">
            <a:extLst>
              <a:ext uri="{FF2B5EF4-FFF2-40B4-BE49-F238E27FC236}">
                <a16:creationId xmlns:a16="http://schemas.microsoft.com/office/drawing/2014/main" id="{BDFD8FC0-3AEB-45C2-AA36-C0515F516075}"/>
              </a:ext>
            </a:extLst>
          </p:cNvPr>
          <p:cNvSpPr txBox="1">
            <a:spLocks/>
          </p:cNvSpPr>
          <p:nvPr/>
        </p:nvSpPr>
        <p:spPr>
          <a:xfrm>
            <a:off x="1810017" y="8730284"/>
            <a:ext cx="960000" cy="288000"/>
          </a:xfrm>
          <a:prstGeom prst="rect">
            <a:avLst/>
          </a:prstGeom>
          <a:noFill/>
        </p:spPr>
        <p:txBody>
          <a:bodyPr vert="horz" lIns="0" tIns="0" rIns="0" bIns="0" rtlCol="0" anchor="t" anchorCtr="0">
            <a:noAutofit/>
          </a:bodyPr>
          <a:lstStyle>
            <a:defPPr>
              <a:defRPr lang="en-US"/>
            </a:defPPr>
            <a:lvl1pPr marL="0" indent="0" algn="l" defTabSz="711200" rtl="0" eaLnBrk="1" latinLnBrk="0" hangingPunct="1">
              <a:spcBef>
                <a:spcPts val="1200"/>
              </a:spcBef>
              <a:buNone/>
              <a:defRPr sz="900" kern="1200">
                <a:solidFill>
                  <a:schemeClr val="accent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defTabSz="948243">
              <a:spcBef>
                <a:spcPts val="1600"/>
              </a:spcBef>
              <a:defRPr/>
            </a:pPr>
            <a:r>
              <a:rPr lang="en-GB" sz="1200">
                <a:solidFill>
                  <a:srgbClr val="FFFFFF"/>
                </a:solidFill>
                <a:latin typeface="Arial"/>
              </a:rPr>
              <a:t>29/04/2020</a:t>
            </a:r>
            <a:endParaRPr lang="en-GB" sz="1200" dirty="0">
              <a:solidFill>
                <a:srgbClr val="FFFFFF"/>
              </a:solidFill>
              <a:latin typeface="Arial"/>
            </a:endParaRPr>
          </a:p>
        </p:txBody>
      </p:sp>
      <p:sp>
        <p:nvSpPr>
          <p:cNvPr id="127" name="Footer Placeholder 4">
            <a:extLst>
              <a:ext uri="{FF2B5EF4-FFF2-40B4-BE49-F238E27FC236}">
                <a16:creationId xmlns:a16="http://schemas.microsoft.com/office/drawing/2014/main" id="{471E78E1-D49F-451D-A819-3BAC90BE20BC}"/>
              </a:ext>
            </a:extLst>
          </p:cNvPr>
          <p:cNvSpPr txBox="1">
            <a:spLocks/>
          </p:cNvSpPr>
          <p:nvPr/>
        </p:nvSpPr>
        <p:spPr>
          <a:xfrm>
            <a:off x="2805516" y="8730284"/>
            <a:ext cx="8152833" cy="288000"/>
          </a:xfrm>
          <a:prstGeom prst="rect">
            <a:avLst/>
          </a:prstGeom>
          <a:noFill/>
        </p:spPr>
        <p:txBody>
          <a:bodyPr vert="horz" lIns="0" tIns="0" rIns="0" bIns="0" rtlCol="0" anchor="t" anchorCtr="0">
            <a:noAutofit/>
          </a:bodyPr>
          <a:lstStyle>
            <a:defPPr>
              <a:defRPr lang="en-US"/>
            </a:defPPr>
            <a:lvl1pPr marL="0" indent="0" algn="l" defTabSz="711200" rtl="0" eaLnBrk="1" latinLnBrk="0" hangingPunct="1">
              <a:spcBef>
                <a:spcPts val="1200"/>
              </a:spcBef>
              <a:buNone/>
              <a:defRPr sz="900" kern="1200">
                <a:solidFill>
                  <a:schemeClr val="accent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defTabSz="948243">
              <a:spcBef>
                <a:spcPts val="1600"/>
              </a:spcBef>
              <a:defRPr/>
            </a:pPr>
            <a:r>
              <a:rPr lang="en-GB" sz="1200" dirty="0">
                <a:solidFill>
                  <a:srgbClr val="FFFFFF"/>
                </a:solidFill>
                <a:latin typeface="Arial"/>
              </a:rPr>
              <a:t>Private and confidential     </a:t>
            </a:r>
            <a:r>
              <a:rPr lang="en-US" sz="1200" dirty="0">
                <a:solidFill>
                  <a:srgbClr val="FFFFFF"/>
                </a:solidFill>
                <a:latin typeface="Arial"/>
              </a:rPr>
              <a:t>UK&amp;I Business Update</a:t>
            </a:r>
          </a:p>
          <a:p>
            <a:pPr defTabSz="948243">
              <a:spcBef>
                <a:spcPts val="1600"/>
              </a:spcBef>
              <a:defRPr/>
            </a:pPr>
            <a:endParaRPr lang="en-GB" sz="1200" dirty="0">
              <a:solidFill>
                <a:srgbClr val="FFFFFF"/>
              </a:solidFill>
              <a:latin typeface="Arial"/>
            </a:endParaRPr>
          </a:p>
        </p:txBody>
      </p:sp>
      <p:pic>
        <p:nvPicPr>
          <p:cNvPr id="128" name="Picture 127">
            <a:extLst>
              <a:ext uri="{FF2B5EF4-FFF2-40B4-BE49-F238E27FC236}">
                <a16:creationId xmlns:a16="http://schemas.microsoft.com/office/drawing/2014/main" id="{93CA2A22-01F4-4D4E-AB93-CC93D9F5BF6C}"/>
              </a:ext>
            </a:extLst>
          </p:cNvPr>
          <p:cNvPicPr>
            <a:picLocks noChangeAspect="1"/>
          </p:cNvPicPr>
          <p:nvPr/>
        </p:nvPicPr>
        <p:blipFill>
          <a:blip r:embed="rId4"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sp>
        <p:nvSpPr>
          <p:cNvPr id="33" name="Title 4">
            <a:extLst>
              <a:ext uri="{FF2B5EF4-FFF2-40B4-BE49-F238E27FC236}">
                <a16:creationId xmlns:a16="http://schemas.microsoft.com/office/drawing/2014/main" id="{31FBD96C-2DCF-4662-BE04-1239151EC7AE}"/>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spTree>
    <p:extLst>
      <p:ext uri="{BB962C8B-B14F-4D97-AF65-F5344CB8AC3E}">
        <p14:creationId xmlns:p14="http://schemas.microsoft.com/office/powerpoint/2010/main" val="27872363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582EEF-1DE9-4C37-B539-A0FE1F441984}"/>
              </a:ext>
            </a:extLst>
          </p:cNvPr>
          <p:cNvSpPr>
            <a:spLocks noGrp="1"/>
          </p:cNvSpPr>
          <p:nvPr>
            <p:ph type="title"/>
          </p:nvPr>
        </p:nvSpPr>
        <p:spPr>
          <a:xfrm>
            <a:off x="623999" y="704045"/>
            <a:ext cx="15009600" cy="738497"/>
          </a:xfrm>
        </p:spPr>
        <p:txBody>
          <a:bodyPr/>
          <a:lstStyle/>
          <a:p>
            <a:r>
              <a:rPr lang="en-GB" dirty="0"/>
              <a:t>New Flatter Structure – UK&amp;I Exec Team Members  </a:t>
            </a:r>
            <a:endParaRPr lang="en-US" dirty="0"/>
          </a:p>
        </p:txBody>
      </p:sp>
      <p:sp>
        <p:nvSpPr>
          <p:cNvPr id="101" name="TextBox 100">
            <a:extLst>
              <a:ext uri="{FF2B5EF4-FFF2-40B4-BE49-F238E27FC236}">
                <a16:creationId xmlns:a16="http://schemas.microsoft.com/office/drawing/2014/main" id="{9FE35672-CFC0-41A0-BBC2-C8AFA8D5F08C}"/>
              </a:ext>
            </a:extLst>
          </p:cNvPr>
          <p:cNvSpPr txBox="1"/>
          <p:nvPr/>
        </p:nvSpPr>
        <p:spPr>
          <a:xfrm>
            <a:off x="623999" y="7976158"/>
            <a:ext cx="3249911" cy="369332"/>
          </a:xfrm>
          <a:prstGeom prst="rect">
            <a:avLst/>
          </a:prstGeom>
          <a:noFill/>
        </p:spPr>
        <p:txBody>
          <a:bodyPr wrap="square" lIns="0" tIns="0" rIns="0" bIns="0" numCol="1" spcCol="151200" rtlCol="0">
            <a:spAutoFit/>
          </a:bodyPr>
          <a:lstStyle/>
          <a:p>
            <a:r>
              <a:rPr lang="en-GB" sz="1200" dirty="0"/>
              <a:t>*DA software, ID&amp;F and Analytics </a:t>
            </a:r>
          </a:p>
          <a:p>
            <a:r>
              <a:rPr lang="en-GB" sz="1200" dirty="0"/>
              <a:t>**Hard report line into Darryl Gibson </a:t>
            </a:r>
          </a:p>
        </p:txBody>
      </p:sp>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0177" name="think-cell Slide" r:id="rId6" imgW="270" imgH="270" progId="TCLayout.ActiveDocument.1">
                  <p:embed/>
                </p:oleObj>
              </mc:Choice>
              <mc:Fallback>
                <p:oleObj name="think-cell Slide" r:id="rId6"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7"/>
                      <a:stretch>
                        <a:fillRect/>
                      </a:stretch>
                    </p:blipFill>
                    <p:spPr>
                      <a:xfrm>
                        <a:off x="2118" y="2118"/>
                        <a:ext cx="2117" cy="2117"/>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67" name="Date Placeholder 3">
            <a:extLst>
              <a:ext uri="{FF2B5EF4-FFF2-40B4-BE49-F238E27FC236}">
                <a16:creationId xmlns:a16="http://schemas.microsoft.com/office/drawing/2014/main" id="{768EBD6C-9CC3-400E-A828-CE99B0A1D00F}"/>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pPr/>
              <a:t>07/04/2021</a:t>
            </a:fld>
            <a:endParaRPr lang="en-GB"/>
          </a:p>
        </p:txBody>
      </p:sp>
      <p:sp>
        <p:nvSpPr>
          <p:cNvPr id="70" name="Footer Placeholder 4">
            <a:extLst>
              <a:ext uri="{FF2B5EF4-FFF2-40B4-BE49-F238E27FC236}">
                <a16:creationId xmlns:a16="http://schemas.microsoft.com/office/drawing/2014/main" id="{D57712D2-6145-4604-8571-FF1DC7362A4D}"/>
              </a:ext>
            </a:extLst>
          </p:cNvPr>
          <p:cNvSpPr>
            <a:spLocks noGrp="1"/>
          </p:cNvSpPr>
          <p:nvPr>
            <p:ph type="ftr" sz="quarter" idx="3"/>
          </p:nvPr>
        </p:nvSpPr>
        <p:spPr>
          <a:xfrm>
            <a:off x="2987749" y="8540157"/>
            <a:ext cx="8152833" cy="288000"/>
          </a:xfrm>
        </p:spPr>
        <p:txBody>
          <a:bodyPr/>
          <a:lstStyle/>
          <a:p>
            <a:r>
              <a:rPr lang="en-GB" dirty="0"/>
              <a:t>Private and confidential     Leadership Group Update</a:t>
            </a:r>
          </a:p>
        </p:txBody>
      </p:sp>
      <p:sp>
        <p:nvSpPr>
          <p:cNvPr id="90" name="Title 4">
            <a:extLst>
              <a:ext uri="{FF2B5EF4-FFF2-40B4-BE49-F238E27FC236}">
                <a16:creationId xmlns:a16="http://schemas.microsoft.com/office/drawing/2014/main" id="{C1B7CDF0-306B-463F-A174-793A85D4C4DD}"/>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US" sz="1600" dirty="0">
                <a:solidFill>
                  <a:schemeClr val="bg1"/>
                </a:solidFill>
              </a:rPr>
              <a:t> TRANSFORMATION</a:t>
            </a:r>
          </a:p>
        </p:txBody>
      </p:sp>
      <p:grpSp>
        <p:nvGrpSpPr>
          <p:cNvPr id="162" name="Group 161">
            <a:extLst>
              <a:ext uri="{FF2B5EF4-FFF2-40B4-BE49-F238E27FC236}">
                <a16:creationId xmlns:a16="http://schemas.microsoft.com/office/drawing/2014/main" id="{28DE4BF3-144D-4539-979A-86FBAD284B22}"/>
              </a:ext>
            </a:extLst>
          </p:cNvPr>
          <p:cNvGrpSpPr/>
          <p:nvPr/>
        </p:nvGrpSpPr>
        <p:grpSpPr>
          <a:xfrm>
            <a:off x="12256398" y="1574331"/>
            <a:ext cx="3468265" cy="6468429"/>
            <a:chOff x="12256398" y="1765216"/>
            <a:chExt cx="3468265" cy="6277544"/>
          </a:xfrm>
        </p:grpSpPr>
        <p:sp>
          <p:nvSpPr>
            <p:cNvPr id="105" name="Rectangle: Rounded Corners 104">
              <a:extLst>
                <a:ext uri="{FF2B5EF4-FFF2-40B4-BE49-F238E27FC236}">
                  <a16:creationId xmlns:a16="http://schemas.microsoft.com/office/drawing/2014/main" id="{B825B30A-5178-4534-912A-DD097125803C}"/>
                </a:ext>
              </a:extLst>
            </p:cNvPr>
            <p:cNvSpPr/>
            <p:nvPr/>
          </p:nvSpPr>
          <p:spPr>
            <a:xfrm>
              <a:off x="12256398" y="1765216"/>
              <a:ext cx="3468265" cy="6277544"/>
            </a:xfrm>
            <a:prstGeom prst="roundRect">
              <a:avLst>
                <a:gd name="adj" fmla="val 5026"/>
              </a:avLst>
            </a:prstGeom>
            <a:solidFill>
              <a:schemeClr val="accent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b="1" dirty="0">
                  <a:solidFill>
                    <a:schemeClr val="bg1"/>
                  </a:solidFill>
                </a:rPr>
                <a:t>Enabling Functions reporting into UK&amp;I CEO:</a:t>
              </a:r>
            </a:p>
          </p:txBody>
        </p:sp>
        <p:grpSp>
          <p:nvGrpSpPr>
            <p:cNvPr id="124" name="Group 123">
              <a:extLst>
                <a:ext uri="{FF2B5EF4-FFF2-40B4-BE49-F238E27FC236}">
                  <a16:creationId xmlns:a16="http://schemas.microsoft.com/office/drawing/2014/main" id="{6147C190-379C-4778-8C7E-9D6FF6E05CDE}"/>
                </a:ext>
              </a:extLst>
            </p:cNvPr>
            <p:cNvGrpSpPr/>
            <p:nvPr/>
          </p:nvGrpSpPr>
          <p:grpSpPr>
            <a:xfrm>
              <a:off x="12540771" y="2818289"/>
              <a:ext cx="2899517" cy="4936404"/>
              <a:chOff x="12395264" y="2178771"/>
              <a:chExt cx="2899517" cy="5506913"/>
            </a:xfrm>
          </p:grpSpPr>
          <p:sp>
            <p:nvSpPr>
              <p:cNvPr id="118" name="Rectangle: Rounded Corners 117">
                <a:extLst>
                  <a:ext uri="{FF2B5EF4-FFF2-40B4-BE49-F238E27FC236}">
                    <a16:creationId xmlns:a16="http://schemas.microsoft.com/office/drawing/2014/main" id="{95ECDF2D-BE13-4796-8D3A-D574519A9D9D}"/>
                  </a:ext>
                </a:extLst>
              </p:cNvPr>
              <p:cNvSpPr/>
              <p:nvPr/>
            </p:nvSpPr>
            <p:spPr>
              <a:xfrm>
                <a:off x="12395264" y="3111913"/>
                <a:ext cx="2899517" cy="841202"/>
              </a:xfrm>
              <a:prstGeom prst="roundRect">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HR </a:t>
                </a:r>
                <a:r>
                  <a:rPr lang="en-GB" sz="1400" dirty="0">
                    <a:solidFill>
                      <a:schemeClr val="bg1"/>
                    </a:solidFill>
                  </a:rPr>
                  <a:t> </a:t>
                </a:r>
              </a:p>
              <a:p>
                <a:pPr algn="ctr"/>
                <a:r>
                  <a:rPr lang="en-GB" sz="1400" dirty="0">
                    <a:solidFill>
                      <a:schemeClr val="bg1"/>
                    </a:solidFill>
                  </a:rPr>
                  <a:t>Rachel Duncan</a:t>
                </a:r>
              </a:p>
            </p:txBody>
          </p:sp>
          <p:sp>
            <p:nvSpPr>
              <p:cNvPr id="119" name="Rectangle: Rounded Corners 118">
                <a:extLst>
                  <a:ext uri="{FF2B5EF4-FFF2-40B4-BE49-F238E27FC236}">
                    <a16:creationId xmlns:a16="http://schemas.microsoft.com/office/drawing/2014/main" id="{A0944273-CDE4-427E-BA10-09A292F81201}"/>
                  </a:ext>
                </a:extLst>
              </p:cNvPr>
              <p:cNvSpPr/>
              <p:nvPr/>
            </p:nvSpPr>
            <p:spPr>
              <a:xfrm>
                <a:off x="12412081" y="4045055"/>
                <a:ext cx="2865883" cy="841202"/>
              </a:xfrm>
              <a:prstGeom prst="roundRect">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Legal, Risk, Compliance** </a:t>
                </a:r>
                <a:r>
                  <a:rPr lang="en-GB" sz="1400" dirty="0">
                    <a:solidFill>
                      <a:schemeClr val="bg1"/>
                    </a:solidFill>
                  </a:rPr>
                  <a:t> </a:t>
                </a:r>
              </a:p>
              <a:p>
                <a:pPr algn="ctr"/>
                <a:r>
                  <a:rPr lang="en-GB" sz="1400" dirty="0">
                    <a:solidFill>
                      <a:schemeClr val="bg1"/>
                    </a:solidFill>
                  </a:rPr>
                  <a:t>Julia Cattanach</a:t>
                </a:r>
              </a:p>
            </p:txBody>
          </p:sp>
          <p:sp>
            <p:nvSpPr>
              <p:cNvPr id="120" name="Rectangle: Rounded Corners 119">
                <a:extLst>
                  <a:ext uri="{FF2B5EF4-FFF2-40B4-BE49-F238E27FC236}">
                    <a16:creationId xmlns:a16="http://schemas.microsoft.com/office/drawing/2014/main" id="{154F7118-C49A-4114-BD62-2A0204E1A615}"/>
                  </a:ext>
                </a:extLst>
              </p:cNvPr>
              <p:cNvSpPr/>
              <p:nvPr/>
            </p:nvSpPr>
            <p:spPr>
              <a:xfrm>
                <a:off x="12395264" y="4978197"/>
                <a:ext cx="2899517" cy="841202"/>
              </a:xfrm>
              <a:prstGeom prst="roundRect">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Technology &amp; Operations </a:t>
                </a:r>
                <a:r>
                  <a:rPr lang="en-GB" sz="1400" dirty="0">
                    <a:solidFill>
                      <a:schemeClr val="bg1"/>
                    </a:solidFill>
                  </a:rPr>
                  <a:t> </a:t>
                </a:r>
              </a:p>
              <a:p>
                <a:pPr algn="ctr"/>
                <a:r>
                  <a:rPr lang="en-GB" sz="1400" dirty="0">
                    <a:solidFill>
                      <a:schemeClr val="bg1"/>
                    </a:solidFill>
                  </a:rPr>
                  <a:t>Conor Whelan</a:t>
                </a:r>
              </a:p>
            </p:txBody>
          </p:sp>
          <p:sp>
            <p:nvSpPr>
              <p:cNvPr id="121" name="Rectangle: Rounded Corners 120">
                <a:extLst>
                  <a:ext uri="{FF2B5EF4-FFF2-40B4-BE49-F238E27FC236}">
                    <a16:creationId xmlns:a16="http://schemas.microsoft.com/office/drawing/2014/main" id="{453A2F1E-C61F-4C24-9BCD-B2EFDAFF5290}"/>
                  </a:ext>
                </a:extLst>
              </p:cNvPr>
              <p:cNvSpPr/>
              <p:nvPr/>
            </p:nvSpPr>
            <p:spPr>
              <a:xfrm>
                <a:off x="12395264" y="5911339"/>
                <a:ext cx="2899517" cy="841202"/>
              </a:xfrm>
              <a:prstGeom prst="roundRect">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Enterprise Strategy  </a:t>
                </a:r>
                <a:r>
                  <a:rPr lang="en-GB" sz="1400" dirty="0">
                    <a:solidFill>
                      <a:schemeClr val="bg1"/>
                    </a:solidFill>
                  </a:rPr>
                  <a:t> </a:t>
                </a:r>
              </a:p>
              <a:p>
                <a:pPr algn="ctr"/>
                <a:r>
                  <a:rPr lang="en-GB" sz="1400" dirty="0">
                    <a:solidFill>
                      <a:schemeClr val="bg1"/>
                    </a:solidFill>
                  </a:rPr>
                  <a:t>Steve Thomas</a:t>
                </a:r>
              </a:p>
            </p:txBody>
          </p:sp>
          <p:sp>
            <p:nvSpPr>
              <p:cNvPr id="122" name="Rectangle: Rounded Corners 121">
                <a:extLst>
                  <a:ext uri="{FF2B5EF4-FFF2-40B4-BE49-F238E27FC236}">
                    <a16:creationId xmlns:a16="http://schemas.microsoft.com/office/drawing/2014/main" id="{ED13B568-7AA4-4358-86A7-9FCAAB649D24}"/>
                  </a:ext>
                </a:extLst>
              </p:cNvPr>
              <p:cNvSpPr/>
              <p:nvPr/>
            </p:nvSpPr>
            <p:spPr>
              <a:xfrm>
                <a:off x="12395264" y="2178771"/>
                <a:ext cx="2899517" cy="841202"/>
              </a:xfrm>
              <a:prstGeom prst="roundRect">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Finance</a:t>
                </a:r>
                <a:r>
                  <a:rPr lang="en-GB" sz="1400" dirty="0">
                    <a:solidFill>
                      <a:schemeClr val="bg1"/>
                    </a:solidFill>
                  </a:rPr>
                  <a:t> </a:t>
                </a:r>
              </a:p>
              <a:p>
                <a:pPr algn="ctr"/>
                <a:r>
                  <a:rPr lang="en-GB" sz="1400" dirty="0">
                    <a:solidFill>
                      <a:schemeClr val="bg1"/>
                    </a:solidFill>
                  </a:rPr>
                  <a:t>David Bates</a:t>
                </a:r>
              </a:p>
            </p:txBody>
          </p:sp>
          <p:sp>
            <p:nvSpPr>
              <p:cNvPr id="123" name="Rectangle: Rounded Corners 122">
                <a:extLst>
                  <a:ext uri="{FF2B5EF4-FFF2-40B4-BE49-F238E27FC236}">
                    <a16:creationId xmlns:a16="http://schemas.microsoft.com/office/drawing/2014/main" id="{99E288FB-9E4C-4255-AED7-6A383FF3A945}"/>
                  </a:ext>
                </a:extLst>
              </p:cNvPr>
              <p:cNvSpPr/>
              <p:nvPr/>
            </p:nvSpPr>
            <p:spPr>
              <a:xfrm>
                <a:off x="12412081" y="6844482"/>
                <a:ext cx="2865883" cy="841202"/>
              </a:xfrm>
              <a:prstGeom prst="roundRect">
                <a:avLst/>
              </a:prstGeom>
              <a:no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Transformation Office  </a:t>
                </a:r>
                <a:r>
                  <a:rPr lang="en-GB" sz="1400" dirty="0">
                    <a:solidFill>
                      <a:schemeClr val="bg1"/>
                    </a:solidFill>
                  </a:rPr>
                  <a:t> </a:t>
                </a:r>
              </a:p>
              <a:p>
                <a:pPr algn="ctr"/>
                <a:r>
                  <a:rPr lang="en-GB" sz="1400" dirty="0">
                    <a:solidFill>
                      <a:schemeClr val="bg1"/>
                    </a:solidFill>
                  </a:rPr>
                  <a:t>Ian Kennedy </a:t>
                </a:r>
              </a:p>
            </p:txBody>
          </p:sp>
        </p:grpSp>
      </p:grpSp>
      <p:sp>
        <p:nvSpPr>
          <p:cNvPr id="125" name="Rectangle: Rounded Corners 124">
            <a:extLst>
              <a:ext uri="{FF2B5EF4-FFF2-40B4-BE49-F238E27FC236}">
                <a16:creationId xmlns:a16="http://schemas.microsoft.com/office/drawing/2014/main" id="{03A0D0DC-3A26-45E2-A97C-12E34C5BAADB}"/>
              </a:ext>
            </a:extLst>
          </p:cNvPr>
          <p:cNvSpPr/>
          <p:nvPr/>
        </p:nvSpPr>
        <p:spPr>
          <a:xfrm>
            <a:off x="531337" y="4421901"/>
            <a:ext cx="2304597" cy="853490"/>
          </a:xfrm>
          <a:prstGeom prst="round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400" b="1" kern="1200" dirty="0"/>
              <a:t>Jose Luiz Rossi </a:t>
            </a:r>
          </a:p>
          <a:p>
            <a:pPr marL="0" lvl="0" indent="0" algn="ctr" defTabSz="488950">
              <a:lnSpc>
                <a:spcPct val="90000"/>
              </a:lnSpc>
              <a:spcBef>
                <a:spcPct val="0"/>
              </a:spcBef>
              <a:spcAft>
                <a:spcPct val="35000"/>
              </a:spcAft>
              <a:buNone/>
            </a:pPr>
            <a:r>
              <a:rPr lang="en-GB" sz="1400" kern="1200" dirty="0"/>
              <a:t>CEO, UK&amp;I</a:t>
            </a:r>
          </a:p>
        </p:txBody>
      </p:sp>
      <p:grpSp>
        <p:nvGrpSpPr>
          <p:cNvPr id="135" name="Group 134">
            <a:extLst>
              <a:ext uri="{FF2B5EF4-FFF2-40B4-BE49-F238E27FC236}">
                <a16:creationId xmlns:a16="http://schemas.microsoft.com/office/drawing/2014/main" id="{6FA561D1-F3BF-4CC9-A1C9-928F691504CE}"/>
              </a:ext>
            </a:extLst>
          </p:cNvPr>
          <p:cNvGrpSpPr/>
          <p:nvPr/>
        </p:nvGrpSpPr>
        <p:grpSpPr>
          <a:xfrm>
            <a:off x="6898671" y="1574332"/>
            <a:ext cx="1799760" cy="6512681"/>
            <a:chOff x="5369909" y="1709874"/>
            <a:chExt cx="1799760" cy="8418969"/>
          </a:xfrm>
        </p:grpSpPr>
        <p:sp>
          <p:nvSpPr>
            <p:cNvPr id="127" name="Rectangle: Top Corners Rounded 126">
              <a:extLst>
                <a:ext uri="{FF2B5EF4-FFF2-40B4-BE49-F238E27FC236}">
                  <a16:creationId xmlns:a16="http://schemas.microsoft.com/office/drawing/2014/main" id="{5276A2A7-2D2F-42F9-8521-64075C94176B}"/>
                </a:ext>
              </a:extLst>
            </p:cNvPr>
            <p:cNvSpPr/>
            <p:nvPr/>
          </p:nvSpPr>
          <p:spPr>
            <a:xfrm rot="16200000">
              <a:off x="5846771" y="1233012"/>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400" b="1" kern="1200" dirty="0"/>
                <a:t>GTM</a:t>
              </a:r>
            </a:p>
          </p:txBody>
        </p:sp>
        <p:sp>
          <p:nvSpPr>
            <p:cNvPr id="128" name="Rectangle: Top Corners Rounded 127">
              <a:extLst>
                <a:ext uri="{FF2B5EF4-FFF2-40B4-BE49-F238E27FC236}">
                  <a16:creationId xmlns:a16="http://schemas.microsoft.com/office/drawing/2014/main" id="{3445A564-0E3E-4008-9ACC-6F9D094BA82B}"/>
                </a:ext>
              </a:extLst>
            </p:cNvPr>
            <p:cNvSpPr/>
            <p:nvPr/>
          </p:nvSpPr>
          <p:spPr>
            <a:xfrm rot="16200000">
              <a:off x="5846771" y="2180957"/>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lvl="0" algn="ctr" defTabSz="622300">
                <a:lnSpc>
                  <a:spcPct val="90000"/>
                </a:lnSpc>
                <a:spcBef>
                  <a:spcPct val="0"/>
                </a:spcBef>
                <a:spcAft>
                  <a:spcPct val="35000"/>
                </a:spcAft>
              </a:pPr>
              <a:r>
                <a:rPr lang="en-GB" sz="1400" b="1" dirty="0"/>
                <a:t>Digital CI</a:t>
              </a:r>
            </a:p>
          </p:txBody>
        </p:sp>
        <p:sp>
          <p:nvSpPr>
            <p:cNvPr id="129" name="Rectangle: Top Corners Rounded 128">
              <a:extLst>
                <a:ext uri="{FF2B5EF4-FFF2-40B4-BE49-F238E27FC236}">
                  <a16:creationId xmlns:a16="http://schemas.microsoft.com/office/drawing/2014/main" id="{E353E99B-4744-410C-9476-33B146BAC2CB}"/>
                </a:ext>
              </a:extLst>
            </p:cNvPr>
            <p:cNvSpPr/>
            <p:nvPr/>
          </p:nvSpPr>
          <p:spPr>
            <a:xfrm rot="16200000">
              <a:off x="5846771" y="3128902"/>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lvl="0" algn="ctr" defTabSz="622300">
                <a:lnSpc>
                  <a:spcPct val="90000"/>
                </a:lnSpc>
                <a:spcBef>
                  <a:spcPct val="0"/>
                </a:spcBef>
                <a:spcAft>
                  <a:spcPct val="35000"/>
                </a:spcAft>
              </a:pPr>
              <a:r>
                <a:rPr lang="en-GB" sz="1400" b="1" dirty="0"/>
                <a:t>BI </a:t>
              </a:r>
            </a:p>
          </p:txBody>
        </p:sp>
        <p:sp>
          <p:nvSpPr>
            <p:cNvPr id="130" name="Rectangle: Top Corners Rounded 129">
              <a:extLst>
                <a:ext uri="{FF2B5EF4-FFF2-40B4-BE49-F238E27FC236}">
                  <a16:creationId xmlns:a16="http://schemas.microsoft.com/office/drawing/2014/main" id="{5245E2F1-8A22-444D-A566-B15161BE3722}"/>
                </a:ext>
              </a:extLst>
            </p:cNvPr>
            <p:cNvSpPr/>
            <p:nvPr/>
          </p:nvSpPr>
          <p:spPr>
            <a:xfrm rot="16200000">
              <a:off x="5846771" y="4076847"/>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lvl="0" algn="ctr" defTabSz="622300">
                <a:lnSpc>
                  <a:spcPct val="90000"/>
                </a:lnSpc>
                <a:spcBef>
                  <a:spcPct val="0"/>
                </a:spcBef>
                <a:spcAft>
                  <a:spcPct val="35000"/>
                </a:spcAft>
              </a:pPr>
              <a:r>
                <a:rPr lang="en-GB" sz="1400" b="1" dirty="0"/>
                <a:t>DA*</a:t>
              </a:r>
            </a:p>
          </p:txBody>
        </p:sp>
        <p:sp>
          <p:nvSpPr>
            <p:cNvPr id="131" name="Rectangle: Top Corners Rounded 130">
              <a:extLst>
                <a:ext uri="{FF2B5EF4-FFF2-40B4-BE49-F238E27FC236}">
                  <a16:creationId xmlns:a16="http://schemas.microsoft.com/office/drawing/2014/main" id="{00D3EA61-FC17-4780-8E73-8EB05B141B34}"/>
                </a:ext>
              </a:extLst>
            </p:cNvPr>
            <p:cNvSpPr/>
            <p:nvPr/>
          </p:nvSpPr>
          <p:spPr>
            <a:xfrm rot="16200000">
              <a:off x="5846771" y="5024792"/>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lvl="0" algn="ctr" defTabSz="622300">
                <a:lnSpc>
                  <a:spcPct val="90000"/>
                </a:lnSpc>
                <a:spcBef>
                  <a:spcPct val="0"/>
                </a:spcBef>
                <a:spcAft>
                  <a:spcPct val="35000"/>
                </a:spcAft>
              </a:pPr>
              <a:r>
                <a:rPr lang="en-GB" sz="1400" b="1" dirty="0"/>
                <a:t>Targeting </a:t>
              </a:r>
            </a:p>
          </p:txBody>
        </p:sp>
        <p:sp>
          <p:nvSpPr>
            <p:cNvPr id="132" name="Rectangle: Top Corners Rounded 131">
              <a:extLst>
                <a:ext uri="{FF2B5EF4-FFF2-40B4-BE49-F238E27FC236}">
                  <a16:creationId xmlns:a16="http://schemas.microsoft.com/office/drawing/2014/main" id="{0B6204CE-64B3-46BF-ACF0-FB5EF6AACE9A}"/>
                </a:ext>
              </a:extLst>
            </p:cNvPr>
            <p:cNvSpPr/>
            <p:nvPr/>
          </p:nvSpPr>
          <p:spPr>
            <a:xfrm rot="16200000">
              <a:off x="5846771" y="5972737"/>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lvl="0" algn="ctr" defTabSz="622300">
                <a:lnSpc>
                  <a:spcPct val="90000"/>
                </a:lnSpc>
                <a:spcBef>
                  <a:spcPct val="0"/>
                </a:spcBef>
                <a:spcAft>
                  <a:spcPct val="35000"/>
                </a:spcAft>
              </a:pPr>
              <a:r>
                <a:rPr lang="en-GB" sz="1400" b="1" dirty="0"/>
                <a:t>EDQ</a:t>
              </a:r>
            </a:p>
          </p:txBody>
        </p:sp>
        <p:sp>
          <p:nvSpPr>
            <p:cNvPr id="133" name="Rectangle: Top Corners Rounded 132">
              <a:extLst>
                <a:ext uri="{FF2B5EF4-FFF2-40B4-BE49-F238E27FC236}">
                  <a16:creationId xmlns:a16="http://schemas.microsoft.com/office/drawing/2014/main" id="{A6463BDD-5462-4127-8591-64536F5AC12D}"/>
                </a:ext>
              </a:extLst>
            </p:cNvPr>
            <p:cNvSpPr/>
            <p:nvPr/>
          </p:nvSpPr>
          <p:spPr>
            <a:xfrm rot="16200000">
              <a:off x="5846771" y="6920682"/>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400" b="1" kern="1200" dirty="0"/>
                <a:t>ECS</a:t>
              </a:r>
            </a:p>
          </p:txBody>
        </p:sp>
        <p:sp>
          <p:nvSpPr>
            <p:cNvPr id="134" name="Rectangle: Top Corners Rounded 133">
              <a:extLst>
                <a:ext uri="{FF2B5EF4-FFF2-40B4-BE49-F238E27FC236}">
                  <a16:creationId xmlns:a16="http://schemas.microsoft.com/office/drawing/2014/main" id="{407A51F6-5DDE-4C96-A102-5D64622D5FCB}"/>
                </a:ext>
              </a:extLst>
            </p:cNvPr>
            <p:cNvSpPr/>
            <p:nvPr/>
          </p:nvSpPr>
          <p:spPr>
            <a:xfrm rot="16200000">
              <a:off x="5846771" y="7868628"/>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400" b="1" kern="1200" dirty="0"/>
                <a:t>CDO</a:t>
              </a:r>
            </a:p>
          </p:txBody>
        </p:sp>
        <p:sp>
          <p:nvSpPr>
            <p:cNvPr id="136" name="Rectangle: Top Corners Rounded 135">
              <a:extLst>
                <a:ext uri="{FF2B5EF4-FFF2-40B4-BE49-F238E27FC236}">
                  <a16:creationId xmlns:a16="http://schemas.microsoft.com/office/drawing/2014/main" id="{9E387B7F-4E30-4E06-9F19-16FCCCADBC01}"/>
                </a:ext>
              </a:extLst>
            </p:cNvPr>
            <p:cNvSpPr/>
            <p:nvPr/>
          </p:nvSpPr>
          <p:spPr>
            <a:xfrm rot="16200000">
              <a:off x="5846771" y="8805945"/>
              <a:ext cx="846036" cy="1799760"/>
            </a:xfrm>
            <a:prstGeom prst="round2Same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400" b="1" kern="1200" dirty="0"/>
                <a:t>Solutions</a:t>
              </a:r>
            </a:p>
          </p:txBody>
        </p:sp>
      </p:grpSp>
      <p:grpSp>
        <p:nvGrpSpPr>
          <p:cNvPr id="137" name="Group 136">
            <a:extLst>
              <a:ext uri="{FF2B5EF4-FFF2-40B4-BE49-F238E27FC236}">
                <a16:creationId xmlns:a16="http://schemas.microsoft.com/office/drawing/2014/main" id="{C18CA951-F205-46DA-AC8E-685992E08000}"/>
              </a:ext>
            </a:extLst>
          </p:cNvPr>
          <p:cNvGrpSpPr/>
          <p:nvPr/>
        </p:nvGrpSpPr>
        <p:grpSpPr>
          <a:xfrm flipH="1">
            <a:off x="8702492" y="1574332"/>
            <a:ext cx="2941681" cy="6512681"/>
            <a:chOff x="5369909" y="1709874"/>
            <a:chExt cx="1799760" cy="8418969"/>
          </a:xfrm>
          <a:solidFill>
            <a:schemeClr val="accent1">
              <a:lumMod val="20000"/>
              <a:lumOff val="80000"/>
            </a:schemeClr>
          </a:solidFill>
        </p:grpSpPr>
        <p:sp>
          <p:nvSpPr>
            <p:cNvPr id="138" name="Rectangle: Top Corners Rounded 137">
              <a:extLst>
                <a:ext uri="{FF2B5EF4-FFF2-40B4-BE49-F238E27FC236}">
                  <a16:creationId xmlns:a16="http://schemas.microsoft.com/office/drawing/2014/main" id="{EDD633FE-A260-4403-83C3-25576C2A95FC}"/>
                </a:ext>
              </a:extLst>
            </p:cNvPr>
            <p:cNvSpPr/>
            <p:nvPr/>
          </p:nvSpPr>
          <p:spPr>
            <a:xfrm rot="16200000">
              <a:off x="5846771" y="1233012"/>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Tom </a:t>
              </a:r>
              <a:r>
                <a:rPr lang="en-GB" sz="1400" b="1" dirty="0" err="1">
                  <a:solidFill>
                    <a:schemeClr val="tx1"/>
                  </a:solidFill>
                </a:rPr>
                <a:t>Blacksell</a:t>
              </a:r>
              <a:endParaRPr lang="en-GB" sz="1400" dirty="0">
                <a:solidFill>
                  <a:schemeClr val="tx1"/>
                </a:solidFill>
              </a:endParaRPr>
            </a:p>
          </p:txBody>
        </p:sp>
        <p:sp>
          <p:nvSpPr>
            <p:cNvPr id="139" name="Rectangle: Top Corners Rounded 138">
              <a:extLst>
                <a:ext uri="{FF2B5EF4-FFF2-40B4-BE49-F238E27FC236}">
                  <a16:creationId xmlns:a16="http://schemas.microsoft.com/office/drawing/2014/main" id="{611B621B-CAF4-4409-A1B4-476D3B8EA0BC}"/>
                </a:ext>
              </a:extLst>
            </p:cNvPr>
            <p:cNvSpPr/>
            <p:nvPr/>
          </p:nvSpPr>
          <p:spPr>
            <a:xfrm rot="16200000">
              <a:off x="5846771" y="2180957"/>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Lisa </a:t>
              </a:r>
              <a:r>
                <a:rPr lang="en-GB" sz="1400" b="1" dirty="0" err="1">
                  <a:solidFill>
                    <a:schemeClr val="tx1"/>
                  </a:solidFill>
                </a:rPr>
                <a:t>Fretwell</a:t>
              </a:r>
              <a:endParaRPr lang="en-GB" sz="1400" dirty="0">
                <a:solidFill>
                  <a:schemeClr val="tx1"/>
                </a:solidFill>
              </a:endParaRPr>
            </a:p>
          </p:txBody>
        </p:sp>
        <p:sp>
          <p:nvSpPr>
            <p:cNvPr id="140" name="Rectangle: Top Corners Rounded 139">
              <a:extLst>
                <a:ext uri="{FF2B5EF4-FFF2-40B4-BE49-F238E27FC236}">
                  <a16:creationId xmlns:a16="http://schemas.microsoft.com/office/drawing/2014/main" id="{B44BD6B1-5AF4-4100-95F8-AED6FA48F0C4}"/>
                </a:ext>
              </a:extLst>
            </p:cNvPr>
            <p:cNvSpPr/>
            <p:nvPr/>
          </p:nvSpPr>
          <p:spPr>
            <a:xfrm rot="16200000">
              <a:off x="5846771" y="3128902"/>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Lisa </a:t>
              </a:r>
              <a:r>
                <a:rPr lang="en-GB" sz="1400" b="1" dirty="0" err="1">
                  <a:solidFill>
                    <a:schemeClr val="tx1"/>
                  </a:solidFill>
                </a:rPr>
                <a:t>Fretwell</a:t>
              </a:r>
              <a:endParaRPr lang="en-GB" sz="1400" dirty="0">
                <a:solidFill>
                  <a:schemeClr val="tx1"/>
                </a:solidFill>
              </a:endParaRPr>
            </a:p>
          </p:txBody>
        </p:sp>
        <p:sp>
          <p:nvSpPr>
            <p:cNvPr id="141" name="Rectangle: Top Corners Rounded 140">
              <a:extLst>
                <a:ext uri="{FF2B5EF4-FFF2-40B4-BE49-F238E27FC236}">
                  <a16:creationId xmlns:a16="http://schemas.microsoft.com/office/drawing/2014/main" id="{8918885B-FD9D-49FF-B6CD-8E7ED3BFDDF1}"/>
                </a:ext>
              </a:extLst>
            </p:cNvPr>
            <p:cNvSpPr/>
            <p:nvPr/>
          </p:nvSpPr>
          <p:spPr>
            <a:xfrm rot="16200000">
              <a:off x="5846771" y="4076847"/>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Steve Pulley</a:t>
              </a:r>
              <a:endParaRPr lang="en-GB" sz="1400" dirty="0">
                <a:solidFill>
                  <a:schemeClr val="tx1"/>
                </a:solidFill>
              </a:endParaRPr>
            </a:p>
          </p:txBody>
        </p:sp>
        <p:sp>
          <p:nvSpPr>
            <p:cNvPr id="142" name="Rectangle: Top Corners Rounded 141">
              <a:extLst>
                <a:ext uri="{FF2B5EF4-FFF2-40B4-BE49-F238E27FC236}">
                  <a16:creationId xmlns:a16="http://schemas.microsoft.com/office/drawing/2014/main" id="{56B24293-26DF-4C29-A5D6-C5F68247E0E2}"/>
                </a:ext>
              </a:extLst>
            </p:cNvPr>
            <p:cNvSpPr/>
            <p:nvPr/>
          </p:nvSpPr>
          <p:spPr>
            <a:xfrm rot="16200000">
              <a:off x="5846771" y="5024792"/>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Tom </a:t>
              </a:r>
              <a:r>
                <a:rPr lang="en-GB" sz="1400" b="1" dirty="0" err="1">
                  <a:solidFill>
                    <a:schemeClr val="tx1"/>
                  </a:solidFill>
                </a:rPr>
                <a:t>Blacksell</a:t>
              </a:r>
              <a:endParaRPr lang="en-GB" sz="1400" dirty="0">
                <a:solidFill>
                  <a:schemeClr val="tx1"/>
                </a:solidFill>
              </a:endParaRPr>
            </a:p>
          </p:txBody>
        </p:sp>
        <p:sp>
          <p:nvSpPr>
            <p:cNvPr id="143" name="Rectangle: Top Corners Rounded 142">
              <a:extLst>
                <a:ext uri="{FF2B5EF4-FFF2-40B4-BE49-F238E27FC236}">
                  <a16:creationId xmlns:a16="http://schemas.microsoft.com/office/drawing/2014/main" id="{6ECC2B2D-5979-4486-985C-783264B52506}"/>
                </a:ext>
              </a:extLst>
            </p:cNvPr>
            <p:cNvSpPr/>
            <p:nvPr/>
          </p:nvSpPr>
          <p:spPr>
            <a:xfrm rot="16200000">
              <a:off x="5846771" y="5972737"/>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Global report line into Mike </a:t>
              </a:r>
              <a:r>
                <a:rPr lang="en-GB" sz="1400" b="1" dirty="0" err="1">
                  <a:solidFill>
                    <a:schemeClr val="tx1"/>
                  </a:solidFill>
                </a:rPr>
                <a:t>Kilander</a:t>
              </a:r>
              <a:r>
                <a:rPr lang="en-GB" sz="1400" b="1" dirty="0">
                  <a:solidFill>
                    <a:schemeClr val="tx1"/>
                  </a:solidFill>
                </a:rPr>
                <a:t> </a:t>
              </a:r>
              <a:endParaRPr lang="en-GB" sz="1400" dirty="0">
                <a:solidFill>
                  <a:schemeClr val="tx1"/>
                </a:solidFill>
              </a:endParaRPr>
            </a:p>
          </p:txBody>
        </p:sp>
        <p:sp>
          <p:nvSpPr>
            <p:cNvPr id="144" name="Rectangle: Top Corners Rounded 143">
              <a:extLst>
                <a:ext uri="{FF2B5EF4-FFF2-40B4-BE49-F238E27FC236}">
                  <a16:creationId xmlns:a16="http://schemas.microsoft.com/office/drawing/2014/main" id="{B9AB175D-6F95-4926-A6F3-7BA77CBFDFFB}"/>
                </a:ext>
              </a:extLst>
            </p:cNvPr>
            <p:cNvSpPr/>
            <p:nvPr/>
          </p:nvSpPr>
          <p:spPr>
            <a:xfrm rot="16200000">
              <a:off x="5846771" y="6920682"/>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Clive Lawson</a:t>
              </a:r>
            </a:p>
          </p:txBody>
        </p:sp>
        <p:sp>
          <p:nvSpPr>
            <p:cNvPr id="145" name="Rectangle: Top Corners Rounded 144">
              <a:extLst>
                <a:ext uri="{FF2B5EF4-FFF2-40B4-BE49-F238E27FC236}">
                  <a16:creationId xmlns:a16="http://schemas.microsoft.com/office/drawing/2014/main" id="{B5C27A44-090F-49A1-B139-2F8D2E020CD0}"/>
                </a:ext>
              </a:extLst>
            </p:cNvPr>
            <p:cNvSpPr/>
            <p:nvPr/>
          </p:nvSpPr>
          <p:spPr>
            <a:xfrm rot="16200000">
              <a:off x="5846771" y="7868628"/>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Jon Westley </a:t>
              </a:r>
            </a:p>
          </p:txBody>
        </p:sp>
        <p:sp>
          <p:nvSpPr>
            <p:cNvPr id="146" name="Rectangle: Top Corners Rounded 145">
              <a:extLst>
                <a:ext uri="{FF2B5EF4-FFF2-40B4-BE49-F238E27FC236}">
                  <a16:creationId xmlns:a16="http://schemas.microsoft.com/office/drawing/2014/main" id="{A6E590E6-74A7-4848-9761-C613F24F98E5}"/>
                </a:ext>
              </a:extLst>
            </p:cNvPr>
            <p:cNvSpPr/>
            <p:nvPr/>
          </p:nvSpPr>
          <p:spPr>
            <a:xfrm rot="16200000">
              <a:off x="5846771" y="8805945"/>
              <a:ext cx="846036" cy="1799760"/>
            </a:xfrm>
            <a:prstGeom prst="round2Same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6985" tIns="72000" rIns="6985" bIns="108000" numCol="1" spcCol="1270" anchor="ctr" anchorCtr="0">
              <a:noAutofit/>
            </a:bodyPr>
            <a:lstStyle/>
            <a:p>
              <a:r>
                <a:rPr lang="en-GB" sz="1400" b="1" dirty="0">
                  <a:solidFill>
                    <a:schemeClr val="tx1"/>
                  </a:solidFill>
                </a:rPr>
                <a:t>Tom </a:t>
              </a:r>
              <a:r>
                <a:rPr lang="en-GB" sz="1400" b="1" dirty="0" err="1">
                  <a:solidFill>
                    <a:schemeClr val="tx1"/>
                  </a:solidFill>
                </a:rPr>
                <a:t>Blacksell</a:t>
              </a:r>
              <a:r>
                <a:rPr lang="en-GB" sz="1400" b="1" dirty="0">
                  <a:solidFill>
                    <a:schemeClr val="tx1"/>
                  </a:solidFill>
                </a:rPr>
                <a:t> </a:t>
              </a:r>
            </a:p>
          </p:txBody>
        </p:sp>
      </p:grpSp>
      <p:cxnSp>
        <p:nvCxnSpPr>
          <p:cNvPr id="148" name="Straight Connector 147">
            <a:extLst>
              <a:ext uri="{FF2B5EF4-FFF2-40B4-BE49-F238E27FC236}">
                <a16:creationId xmlns:a16="http://schemas.microsoft.com/office/drawing/2014/main" id="{A497F587-3755-43A7-B99B-1950EF5DF531}"/>
              </a:ext>
            </a:extLst>
          </p:cNvPr>
          <p:cNvCxnSpPr>
            <a:cxnSpLocks/>
          </p:cNvCxnSpPr>
          <p:nvPr/>
        </p:nvCxnSpPr>
        <p:spPr>
          <a:xfrm>
            <a:off x="2835934" y="4848646"/>
            <a:ext cx="40627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714115B4-91B7-4F17-9EA1-C669E226B7FE}"/>
              </a:ext>
            </a:extLst>
          </p:cNvPr>
          <p:cNvCxnSpPr>
            <a:cxnSpLocks/>
            <a:stCxn id="127" idx="3"/>
            <a:endCxn id="136" idx="3"/>
          </p:cNvCxnSpPr>
          <p:nvPr/>
        </p:nvCxnSpPr>
        <p:spPr>
          <a:xfrm rot="10800000" flipV="1">
            <a:off x="6898671" y="1901566"/>
            <a:ext cx="12700" cy="5858211"/>
          </a:xfrm>
          <a:prstGeom prst="bentConnector3">
            <a:avLst>
              <a:gd name="adj1" fmla="val 899098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608052A-9BDB-4B06-AD38-D3E0EA3F460F}"/>
              </a:ext>
            </a:extLst>
          </p:cNvPr>
          <p:cNvCxnSpPr>
            <a:cxnSpLocks/>
          </p:cNvCxnSpPr>
          <p:nvPr/>
        </p:nvCxnSpPr>
        <p:spPr>
          <a:xfrm>
            <a:off x="5772150" y="2610505"/>
            <a:ext cx="1126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1E8E9F3-1152-4E50-875F-6A72B26AEC26}"/>
              </a:ext>
            </a:extLst>
          </p:cNvPr>
          <p:cNvCxnSpPr>
            <a:cxnSpLocks/>
          </p:cNvCxnSpPr>
          <p:nvPr/>
        </p:nvCxnSpPr>
        <p:spPr>
          <a:xfrm>
            <a:off x="5772150" y="3368174"/>
            <a:ext cx="1126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57DE845-6574-4A6D-A6F9-B6C39859546E}"/>
              </a:ext>
            </a:extLst>
          </p:cNvPr>
          <p:cNvCxnSpPr>
            <a:cxnSpLocks/>
          </p:cNvCxnSpPr>
          <p:nvPr/>
        </p:nvCxnSpPr>
        <p:spPr>
          <a:xfrm>
            <a:off x="5772150" y="4101478"/>
            <a:ext cx="1126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C813A28-27FE-4144-8F4B-7C5762CFF356}"/>
              </a:ext>
            </a:extLst>
          </p:cNvPr>
          <p:cNvCxnSpPr>
            <a:cxnSpLocks/>
          </p:cNvCxnSpPr>
          <p:nvPr/>
        </p:nvCxnSpPr>
        <p:spPr>
          <a:xfrm>
            <a:off x="5772150" y="5568086"/>
            <a:ext cx="1126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F2EEBD2-3BB7-4ACC-8ECA-340B7BD1600E}"/>
              </a:ext>
            </a:extLst>
          </p:cNvPr>
          <p:cNvCxnSpPr>
            <a:cxnSpLocks/>
          </p:cNvCxnSpPr>
          <p:nvPr/>
        </p:nvCxnSpPr>
        <p:spPr>
          <a:xfrm>
            <a:off x="5772150" y="6311638"/>
            <a:ext cx="1126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E8047FF-A956-4FFB-A7D1-7604139C6032}"/>
              </a:ext>
            </a:extLst>
          </p:cNvPr>
          <p:cNvCxnSpPr>
            <a:cxnSpLocks/>
          </p:cNvCxnSpPr>
          <p:nvPr/>
        </p:nvCxnSpPr>
        <p:spPr>
          <a:xfrm>
            <a:off x="5772150" y="7034695"/>
            <a:ext cx="1126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2D31451D-A3A3-4EBC-B7CA-563969954862}"/>
              </a:ext>
            </a:extLst>
          </p:cNvPr>
          <p:cNvSpPr/>
          <p:nvPr/>
        </p:nvSpPr>
        <p:spPr>
          <a:xfrm>
            <a:off x="3456160" y="3403502"/>
            <a:ext cx="1817301" cy="741482"/>
          </a:xfrm>
          <a:prstGeom prst="round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200" b="1" kern="1200" dirty="0"/>
              <a:t>Kelly Charalambous</a:t>
            </a:r>
          </a:p>
          <a:p>
            <a:pPr marL="0" lvl="0" indent="0" algn="ctr" defTabSz="488950">
              <a:lnSpc>
                <a:spcPct val="90000"/>
              </a:lnSpc>
              <a:spcBef>
                <a:spcPct val="0"/>
              </a:spcBef>
              <a:spcAft>
                <a:spcPct val="35000"/>
              </a:spcAft>
              <a:buNone/>
            </a:pPr>
            <a:r>
              <a:rPr lang="en-GB" sz="1200" kern="1200" dirty="0"/>
              <a:t>EA to UK&amp;I CEO</a:t>
            </a:r>
          </a:p>
        </p:txBody>
      </p:sp>
      <p:cxnSp>
        <p:nvCxnSpPr>
          <p:cNvPr id="165" name="Straight Connector 164">
            <a:extLst>
              <a:ext uri="{FF2B5EF4-FFF2-40B4-BE49-F238E27FC236}">
                <a16:creationId xmlns:a16="http://schemas.microsoft.com/office/drawing/2014/main" id="{C017E468-9A91-486D-B04E-1C95411FBC9A}"/>
              </a:ext>
            </a:extLst>
          </p:cNvPr>
          <p:cNvCxnSpPr>
            <a:cxnSpLocks/>
          </p:cNvCxnSpPr>
          <p:nvPr/>
        </p:nvCxnSpPr>
        <p:spPr>
          <a:xfrm flipH="1">
            <a:off x="4343400" y="4144984"/>
            <a:ext cx="0" cy="703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2557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21C9EF5-2537-4BF7-85F1-5004A607EB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75"/>
            <a:ext cx="16256000" cy="9143249"/>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2225" name="think-cell Slide" r:id="rId7" imgW="270" imgH="270" progId="TCLayout.ActiveDocument.1">
                  <p:embed/>
                </p:oleObj>
              </mc:Choice>
              <mc:Fallback>
                <p:oleObj name="think-cell Slide" r:id="rId7"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8"/>
                      <a:stretch>
                        <a:fillRect/>
                      </a:stretch>
                    </p:blipFill>
                    <p:spPr>
                      <a:xfrm>
                        <a:off x="2118" y="2118"/>
                        <a:ext cx="2117" cy="2117"/>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1A582EEF-1DE9-4C37-B539-A0FE1F441984}"/>
              </a:ext>
            </a:extLst>
          </p:cNvPr>
          <p:cNvSpPr>
            <a:spLocks noGrp="1"/>
          </p:cNvSpPr>
          <p:nvPr>
            <p:ph type="title"/>
          </p:nvPr>
        </p:nvSpPr>
        <p:spPr/>
        <p:txBody>
          <a:bodyPr/>
          <a:lstStyle/>
          <a:p>
            <a:r>
              <a:rPr lang="en-US" dirty="0"/>
              <a:t>How will we achieve these goals? </a:t>
            </a:r>
            <a:endParaRPr lang="en-US" dirty="0">
              <a:effectLst/>
            </a:endParaRPr>
          </a:p>
        </p:txBody>
      </p:sp>
      <p:sp>
        <p:nvSpPr>
          <p:cNvPr id="57" name="Title 4">
            <a:extLst>
              <a:ext uri="{FF2B5EF4-FFF2-40B4-BE49-F238E27FC236}">
                <a16:creationId xmlns:a16="http://schemas.microsoft.com/office/drawing/2014/main" id="{CBB2BF71-9BA7-4493-BEE3-F22C8C5692A0}"/>
              </a:ext>
            </a:extLst>
          </p:cNvPr>
          <p:cNvSpPr txBox="1">
            <a:spLocks/>
          </p:cNvSpPr>
          <p:nvPr/>
        </p:nvSpPr>
        <p:spPr>
          <a:xfrm>
            <a:off x="0" y="1"/>
            <a:ext cx="16256000" cy="389468"/>
          </a:xfrm>
          <a:prstGeom prst="rect">
            <a:avLst/>
          </a:prstGeom>
          <a:solidFill>
            <a:schemeClr val="accent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a:t>
            </a:r>
            <a:r>
              <a:rPr lang="en-US" sz="1600" dirty="0">
                <a:solidFill>
                  <a:schemeClr val="bg1"/>
                </a:solidFill>
              </a:rPr>
              <a:t>RANSFORMATION</a:t>
            </a:r>
          </a:p>
        </p:txBody>
      </p:sp>
      <p:grpSp>
        <p:nvGrpSpPr>
          <p:cNvPr id="32" name="Group 31">
            <a:extLst>
              <a:ext uri="{FF2B5EF4-FFF2-40B4-BE49-F238E27FC236}">
                <a16:creationId xmlns:a16="http://schemas.microsoft.com/office/drawing/2014/main" id="{24804BB0-0B73-4CF9-9EC8-4BA0ADD03FBF}"/>
              </a:ext>
            </a:extLst>
          </p:cNvPr>
          <p:cNvGrpSpPr/>
          <p:nvPr/>
        </p:nvGrpSpPr>
        <p:grpSpPr>
          <a:xfrm>
            <a:off x="5391943" y="2047616"/>
            <a:ext cx="5472114" cy="5561656"/>
            <a:chOff x="5772149" y="2690804"/>
            <a:chExt cx="4657726" cy="4733942"/>
          </a:xfrm>
        </p:grpSpPr>
        <p:sp>
          <p:nvSpPr>
            <p:cNvPr id="17" name="Rectangle: Top Corners Rounded 16">
              <a:extLst>
                <a:ext uri="{FF2B5EF4-FFF2-40B4-BE49-F238E27FC236}">
                  <a16:creationId xmlns:a16="http://schemas.microsoft.com/office/drawing/2014/main" id="{3E87C859-326D-4003-A7CC-D0503A21B782}"/>
                </a:ext>
              </a:extLst>
            </p:cNvPr>
            <p:cNvSpPr/>
            <p:nvPr/>
          </p:nvSpPr>
          <p:spPr>
            <a:xfrm>
              <a:off x="5772150" y="2690804"/>
              <a:ext cx="4657725" cy="2366971"/>
            </a:xfrm>
            <a:prstGeom prst="round2SameRect">
              <a:avLst>
                <a:gd name="adj1" fmla="val 15780"/>
                <a:gd name="adj2" fmla="val 0"/>
              </a:avLst>
            </a:prstGeom>
            <a:solidFill>
              <a:schemeClr val="accent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Top Corners Rounded 61">
              <a:extLst>
                <a:ext uri="{FF2B5EF4-FFF2-40B4-BE49-F238E27FC236}">
                  <a16:creationId xmlns:a16="http://schemas.microsoft.com/office/drawing/2014/main" id="{303ED269-D7C5-4025-B73C-D44EE4D96E48}"/>
                </a:ext>
              </a:extLst>
            </p:cNvPr>
            <p:cNvSpPr/>
            <p:nvPr/>
          </p:nvSpPr>
          <p:spPr>
            <a:xfrm rot="10800000">
              <a:off x="5772149" y="5057775"/>
              <a:ext cx="4657725" cy="2366971"/>
            </a:xfrm>
            <a:prstGeom prst="round2SameRect">
              <a:avLst>
                <a:gd name="adj1" fmla="val 18349"/>
                <a:gd name="adj2" fmla="val 0"/>
              </a:avLst>
            </a:prstGeom>
            <a:solidFill>
              <a:schemeClr val="accent1">
                <a:lumMod val="75000"/>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a:extLst>
                <a:ext uri="{FF2B5EF4-FFF2-40B4-BE49-F238E27FC236}">
                  <a16:creationId xmlns:a16="http://schemas.microsoft.com/office/drawing/2014/main" id="{4D2AF49D-D271-4642-8EF1-0DD9DC015E90}"/>
                </a:ext>
              </a:extLst>
            </p:cNvPr>
            <p:cNvSpPr/>
            <p:nvPr/>
          </p:nvSpPr>
          <p:spPr>
            <a:xfrm>
              <a:off x="5772149" y="3453138"/>
              <a:ext cx="4657725" cy="1545633"/>
            </a:xfrm>
            <a:prstGeom prst="rect">
              <a:avLst/>
            </a:prstGeom>
          </p:spPr>
          <p:txBody>
            <a:bodyPr wrap="square">
              <a:spAutoFit/>
            </a:bodyPr>
            <a:lstStyle/>
            <a:p>
              <a:pPr algn="ctr"/>
              <a:r>
                <a:rPr lang="en-US" sz="2800" dirty="0">
                  <a:solidFill>
                    <a:schemeClr val="bg1"/>
                  </a:solidFill>
                </a:rPr>
                <a:t>We will be re-</a:t>
              </a:r>
              <a:r>
                <a:rPr lang="en-US" sz="2800" dirty="0" err="1">
                  <a:solidFill>
                    <a:schemeClr val="bg1"/>
                  </a:solidFill>
                </a:rPr>
                <a:t>organising</a:t>
              </a:r>
              <a:r>
                <a:rPr lang="en-US" sz="2800" dirty="0">
                  <a:solidFill>
                    <a:schemeClr val="bg1"/>
                  </a:solidFill>
                </a:rPr>
                <a:t> our business to become a deeply customer focused and product centric </a:t>
              </a:r>
              <a:r>
                <a:rPr lang="en-US" sz="2800" dirty="0" err="1">
                  <a:solidFill>
                    <a:schemeClr val="bg1"/>
                  </a:solidFill>
                </a:rPr>
                <a:t>organisation</a:t>
              </a:r>
              <a:r>
                <a:rPr lang="en-US" sz="2800" dirty="0">
                  <a:solidFill>
                    <a:schemeClr val="bg1"/>
                  </a:solidFill>
                </a:rPr>
                <a:t>. </a:t>
              </a:r>
              <a:endParaRPr lang="en-US" sz="2800" dirty="0">
                <a:solidFill>
                  <a:schemeClr val="bg1"/>
                </a:solidFill>
                <a:effectLst/>
              </a:endParaRPr>
            </a:p>
          </p:txBody>
        </p:sp>
        <p:sp>
          <p:nvSpPr>
            <p:cNvPr id="59" name="Rectangle 58">
              <a:extLst>
                <a:ext uri="{FF2B5EF4-FFF2-40B4-BE49-F238E27FC236}">
                  <a16:creationId xmlns:a16="http://schemas.microsoft.com/office/drawing/2014/main" id="{FBFA4C86-2BD2-49C8-9EFF-2D3B7823BCD4}"/>
                </a:ext>
              </a:extLst>
            </p:cNvPr>
            <p:cNvSpPr/>
            <p:nvPr/>
          </p:nvSpPr>
          <p:spPr>
            <a:xfrm>
              <a:off x="5872163" y="5587057"/>
              <a:ext cx="4443413" cy="1336055"/>
            </a:xfrm>
            <a:prstGeom prst="rect">
              <a:avLst/>
            </a:prstGeom>
          </p:spPr>
          <p:txBody>
            <a:bodyPr wrap="square">
              <a:spAutoFit/>
            </a:bodyPr>
            <a:lstStyle/>
            <a:p>
              <a:pPr algn="ctr"/>
              <a:r>
                <a:rPr lang="en-US" sz="3200" b="1" dirty="0">
                  <a:solidFill>
                    <a:schemeClr val="bg1"/>
                  </a:solidFill>
                </a:rPr>
                <a:t>This transformation </a:t>
              </a:r>
              <a:r>
                <a:rPr lang="en-US" sz="3200" b="1" dirty="0" err="1">
                  <a:solidFill>
                    <a:schemeClr val="bg1"/>
                  </a:solidFill>
                </a:rPr>
                <a:t>programme</a:t>
              </a:r>
              <a:r>
                <a:rPr lang="en-US" sz="3200" b="1" dirty="0">
                  <a:solidFill>
                    <a:schemeClr val="bg1"/>
                  </a:solidFill>
                </a:rPr>
                <a:t> is called Juno.</a:t>
              </a:r>
              <a:endParaRPr lang="en-US" sz="3200" b="1" dirty="0">
                <a:solidFill>
                  <a:schemeClr val="bg1"/>
                </a:solidFill>
                <a:effectLst/>
              </a:endParaRPr>
            </a:p>
          </p:txBody>
        </p:sp>
      </p:grpSp>
      <p:sp>
        <p:nvSpPr>
          <p:cNvPr id="67" name="Date Placeholder 3">
            <a:extLst>
              <a:ext uri="{FF2B5EF4-FFF2-40B4-BE49-F238E27FC236}">
                <a16:creationId xmlns:a16="http://schemas.microsoft.com/office/drawing/2014/main" id="{768EBD6C-9CC3-400E-A828-CE99B0A1D00F}"/>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68" name="TextBox 67">
            <a:extLst>
              <a:ext uri="{FF2B5EF4-FFF2-40B4-BE49-F238E27FC236}">
                <a16:creationId xmlns:a16="http://schemas.microsoft.com/office/drawing/2014/main" id="{58F05345-F172-410F-9518-C3317C3EB102}"/>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7</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69" name="Picture 68">
            <a:extLst>
              <a:ext uri="{FF2B5EF4-FFF2-40B4-BE49-F238E27FC236}">
                <a16:creationId xmlns:a16="http://schemas.microsoft.com/office/drawing/2014/main" id="{E2E56BB1-4143-4480-AB39-20E45F5F7114}"/>
              </a:ext>
            </a:extLst>
          </p:cNvPr>
          <p:cNvPicPr>
            <a:picLocks noChangeAspect="1"/>
          </p:cNvPicPr>
          <p:nvPr/>
        </p:nvPicPr>
        <p:blipFill>
          <a:blip r:embed="rId9"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sp>
        <p:nvSpPr>
          <p:cNvPr id="70" name="Footer Placeholder 4">
            <a:extLst>
              <a:ext uri="{FF2B5EF4-FFF2-40B4-BE49-F238E27FC236}">
                <a16:creationId xmlns:a16="http://schemas.microsoft.com/office/drawing/2014/main" id="{D57712D2-6145-4604-8571-FF1DC7362A4D}"/>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spTree>
    <p:extLst>
      <p:ext uri="{BB962C8B-B14F-4D97-AF65-F5344CB8AC3E}">
        <p14:creationId xmlns:p14="http://schemas.microsoft.com/office/powerpoint/2010/main" val="2244000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Placeholder 54" descr="A group of people sitting at a table&#10;&#10;Description automatically generated">
            <a:extLst>
              <a:ext uri="{FF2B5EF4-FFF2-40B4-BE49-F238E27FC236}">
                <a16:creationId xmlns:a16="http://schemas.microsoft.com/office/drawing/2014/main" id="{FB00DEB9-E602-0D4A-B445-7D5AF5B971C0}"/>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r="9490"/>
          <a:stretch/>
        </p:blipFill>
        <p:spPr>
          <a:xfrm>
            <a:off x="-3" y="-3173"/>
            <a:ext cx="11192936" cy="8245473"/>
          </a:xfrm>
        </p:spPr>
      </p:pic>
      <p:sp>
        <p:nvSpPr>
          <p:cNvPr id="3" name="Date Placeholder 2">
            <a:extLst>
              <a:ext uri="{FF2B5EF4-FFF2-40B4-BE49-F238E27FC236}">
                <a16:creationId xmlns:a16="http://schemas.microsoft.com/office/drawing/2014/main" id="{95707C12-DDCA-A54B-B398-6DEDBD837BDE}"/>
              </a:ext>
            </a:extLst>
          </p:cNvPr>
          <p:cNvSpPr>
            <a:spLocks noGrp="1"/>
          </p:cNvSpPr>
          <p:nvPr>
            <p:ph type="dt" sz="half" idx="10"/>
          </p:nvPr>
        </p:nvSpPr>
        <p:spPr/>
        <p:txBody>
          <a:bodyPr/>
          <a:lstStyle/>
          <a:p>
            <a:fld id="{EBC41589-D1C4-4BDC-AA48-3EF7E766A328}" type="datetime1">
              <a:rPr lang="en-GB" smtClean="0"/>
              <a:t>07/04/2021</a:t>
            </a:fld>
            <a:endParaRPr lang="en-GB" dirty="0"/>
          </a:p>
        </p:txBody>
      </p:sp>
      <p:grpSp>
        <p:nvGrpSpPr>
          <p:cNvPr id="49" name="Group 48">
            <a:extLst>
              <a:ext uri="{FF2B5EF4-FFF2-40B4-BE49-F238E27FC236}">
                <a16:creationId xmlns:a16="http://schemas.microsoft.com/office/drawing/2014/main" id="{D8DB1188-7A80-DF4C-B9D9-BF6C5203F539}"/>
              </a:ext>
            </a:extLst>
          </p:cNvPr>
          <p:cNvGrpSpPr/>
          <p:nvPr/>
        </p:nvGrpSpPr>
        <p:grpSpPr>
          <a:xfrm>
            <a:off x="8576000" y="4783447"/>
            <a:ext cx="7680000" cy="1152000"/>
            <a:chOff x="6426403" y="3994289"/>
            <a:chExt cx="5760000" cy="864000"/>
          </a:xfrm>
        </p:grpSpPr>
        <p:sp>
          <p:nvSpPr>
            <p:cNvPr id="20" name="Rectangle: Top Corners Rounded 7">
              <a:extLst>
                <a:ext uri="{FF2B5EF4-FFF2-40B4-BE49-F238E27FC236}">
                  <a16:creationId xmlns:a16="http://schemas.microsoft.com/office/drawing/2014/main" id="{2412E21B-72DA-F44D-A3C7-E3C099B965BE}"/>
                </a:ext>
              </a:extLst>
            </p:cNvPr>
            <p:cNvSpPr/>
            <p:nvPr/>
          </p:nvSpPr>
          <p:spPr>
            <a:xfrm rot="16200000" flipH="1">
              <a:off x="8874403" y="1546289"/>
              <a:ext cx="864000" cy="5760000"/>
            </a:xfrm>
            <a:prstGeom prst="round2SameRect">
              <a:avLst>
                <a:gd name="adj1" fmla="val 50000"/>
                <a:gd name="adj2" fmla="val 0"/>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1" name="Rectangle 20">
              <a:extLst>
                <a:ext uri="{FF2B5EF4-FFF2-40B4-BE49-F238E27FC236}">
                  <a16:creationId xmlns:a16="http://schemas.microsoft.com/office/drawing/2014/main" id="{A3A5257D-CD4E-D54A-AC21-619901E52EA0}"/>
                </a:ext>
              </a:extLst>
            </p:cNvPr>
            <p:cNvSpPr/>
            <p:nvPr/>
          </p:nvSpPr>
          <p:spPr>
            <a:xfrm flipH="1">
              <a:off x="7405413" y="4110529"/>
              <a:ext cx="4343556" cy="530915"/>
            </a:xfrm>
            <a:prstGeom prst="rect">
              <a:avLst/>
            </a:prstGeom>
          </p:spPr>
          <p:txBody>
            <a:bodyPr wrap="square">
              <a:spAutoFit/>
            </a:bodyPr>
            <a:lstStyle/>
            <a:p>
              <a:pPr defTabSz="914377">
                <a:defRPr/>
              </a:pPr>
              <a:r>
                <a:rPr lang="en-GB" sz="2000" dirty="0">
                  <a:solidFill>
                    <a:srgbClr val="FFFFFF"/>
                  </a:solidFill>
                </a:rPr>
                <a:t>Higher employee engagement and satisfaction as a result of improved organisational effectiveness  </a:t>
              </a:r>
            </a:p>
          </p:txBody>
        </p:sp>
        <p:sp>
          <p:nvSpPr>
            <p:cNvPr id="22" name="Oval 21">
              <a:extLst>
                <a:ext uri="{FF2B5EF4-FFF2-40B4-BE49-F238E27FC236}">
                  <a16:creationId xmlns:a16="http://schemas.microsoft.com/office/drawing/2014/main" id="{9037F5DC-01FC-7143-A27F-EC972CF040DF}"/>
                </a:ext>
              </a:extLst>
            </p:cNvPr>
            <p:cNvSpPr>
              <a:spLocks noChangeAspect="1"/>
            </p:cNvSpPr>
            <p:nvPr/>
          </p:nvSpPr>
          <p:spPr>
            <a:xfrm flipH="1">
              <a:off x="6518425" y="4066288"/>
              <a:ext cx="720000" cy="720000"/>
            </a:xfrm>
            <a:prstGeom prst="ellipse">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pic>
          <p:nvPicPr>
            <p:cNvPr id="39" name="Graphic 38">
              <a:extLst>
                <a:ext uri="{FF2B5EF4-FFF2-40B4-BE49-F238E27FC236}">
                  <a16:creationId xmlns:a16="http://schemas.microsoft.com/office/drawing/2014/main" id="{886F7B94-0EB4-3D4F-B592-6FDE136F5F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2425" y="4210288"/>
              <a:ext cx="432000" cy="432000"/>
            </a:xfrm>
            <a:prstGeom prst="rect">
              <a:avLst/>
            </a:prstGeom>
          </p:spPr>
        </p:pic>
      </p:grpSp>
      <p:grpSp>
        <p:nvGrpSpPr>
          <p:cNvPr id="48" name="Group 47">
            <a:extLst>
              <a:ext uri="{FF2B5EF4-FFF2-40B4-BE49-F238E27FC236}">
                <a16:creationId xmlns:a16="http://schemas.microsoft.com/office/drawing/2014/main" id="{4FA85AE8-A1B9-094D-89B3-B41D51AB2FA9}"/>
              </a:ext>
            </a:extLst>
          </p:cNvPr>
          <p:cNvGrpSpPr/>
          <p:nvPr/>
        </p:nvGrpSpPr>
        <p:grpSpPr>
          <a:xfrm>
            <a:off x="8576000" y="3440849"/>
            <a:ext cx="7680000" cy="1152000"/>
            <a:chOff x="6426403" y="2851773"/>
            <a:chExt cx="5760000" cy="864000"/>
          </a:xfrm>
        </p:grpSpPr>
        <p:sp>
          <p:nvSpPr>
            <p:cNvPr id="17" name="Rectangle: Top Corners Rounded 7">
              <a:extLst>
                <a:ext uri="{FF2B5EF4-FFF2-40B4-BE49-F238E27FC236}">
                  <a16:creationId xmlns:a16="http://schemas.microsoft.com/office/drawing/2014/main" id="{888284FE-C72A-2648-81E8-B68BAC9130B4}"/>
                </a:ext>
              </a:extLst>
            </p:cNvPr>
            <p:cNvSpPr/>
            <p:nvPr/>
          </p:nvSpPr>
          <p:spPr>
            <a:xfrm rot="16200000" flipH="1">
              <a:off x="8874403" y="403773"/>
              <a:ext cx="864000" cy="5760000"/>
            </a:xfrm>
            <a:prstGeom prst="round2SameRect">
              <a:avLst>
                <a:gd name="adj1" fmla="val 50000"/>
                <a:gd name="adj2" fmla="val 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18" name="Rectangle 17">
              <a:extLst>
                <a:ext uri="{FF2B5EF4-FFF2-40B4-BE49-F238E27FC236}">
                  <a16:creationId xmlns:a16="http://schemas.microsoft.com/office/drawing/2014/main" id="{0DC564A1-3F99-0E4D-BAE2-7FF96152CD47}"/>
                </a:ext>
              </a:extLst>
            </p:cNvPr>
            <p:cNvSpPr/>
            <p:nvPr/>
          </p:nvSpPr>
          <p:spPr>
            <a:xfrm flipH="1">
              <a:off x="7405413" y="2968823"/>
              <a:ext cx="4343556" cy="530915"/>
            </a:xfrm>
            <a:prstGeom prst="rect">
              <a:avLst/>
            </a:prstGeom>
          </p:spPr>
          <p:txBody>
            <a:bodyPr wrap="square">
              <a:spAutoFit/>
            </a:bodyPr>
            <a:lstStyle/>
            <a:p>
              <a:pPr defTabSz="914377">
                <a:defRPr/>
              </a:pPr>
              <a:r>
                <a:rPr lang="en-GB" sz="2000" dirty="0">
                  <a:solidFill>
                    <a:srgbClr val="FFFFFF"/>
                  </a:solidFill>
                </a:rPr>
                <a:t>Improved ability to react to incidents and resolve customer issues from streamlined accountabilities </a:t>
              </a:r>
            </a:p>
          </p:txBody>
        </p:sp>
        <p:sp>
          <p:nvSpPr>
            <p:cNvPr id="19" name="Oval 18">
              <a:extLst>
                <a:ext uri="{FF2B5EF4-FFF2-40B4-BE49-F238E27FC236}">
                  <a16:creationId xmlns:a16="http://schemas.microsoft.com/office/drawing/2014/main" id="{C5EB8B66-AB6A-FC46-8178-F8210D1FB3AF}"/>
                </a:ext>
              </a:extLst>
            </p:cNvPr>
            <p:cNvSpPr>
              <a:spLocks noChangeAspect="1"/>
            </p:cNvSpPr>
            <p:nvPr/>
          </p:nvSpPr>
          <p:spPr>
            <a:xfrm flipH="1">
              <a:off x="6518425" y="2923772"/>
              <a:ext cx="720000" cy="720000"/>
            </a:xfrm>
            <a:prstGeom prst="ellipse">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pic>
          <p:nvPicPr>
            <p:cNvPr id="41" name="Graphic 40">
              <a:extLst>
                <a:ext uri="{FF2B5EF4-FFF2-40B4-BE49-F238E27FC236}">
                  <a16:creationId xmlns:a16="http://schemas.microsoft.com/office/drawing/2014/main" id="{CDED0DDF-DF4A-C440-92BD-44DBFDB1A6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3919" y="3067772"/>
              <a:ext cx="432000" cy="432000"/>
            </a:xfrm>
            <a:prstGeom prst="rect">
              <a:avLst/>
            </a:prstGeom>
          </p:spPr>
        </p:pic>
      </p:grpSp>
      <p:grpSp>
        <p:nvGrpSpPr>
          <p:cNvPr id="47" name="Group 46">
            <a:extLst>
              <a:ext uri="{FF2B5EF4-FFF2-40B4-BE49-F238E27FC236}">
                <a16:creationId xmlns:a16="http://schemas.microsoft.com/office/drawing/2014/main" id="{57384376-90EC-4146-A6C1-91C83F3DC1B6}"/>
              </a:ext>
            </a:extLst>
          </p:cNvPr>
          <p:cNvGrpSpPr/>
          <p:nvPr/>
        </p:nvGrpSpPr>
        <p:grpSpPr>
          <a:xfrm>
            <a:off x="8576000" y="2098250"/>
            <a:ext cx="7680000" cy="1152000"/>
            <a:chOff x="6429258" y="1709256"/>
            <a:chExt cx="5760000" cy="864000"/>
          </a:xfrm>
        </p:grpSpPr>
        <p:sp>
          <p:nvSpPr>
            <p:cNvPr id="14" name="Rectangle: Top Corners Rounded 7">
              <a:extLst>
                <a:ext uri="{FF2B5EF4-FFF2-40B4-BE49-F238E27FC236}">
                  <a16:creationId xmlns:a16="http://schemas.microsoft.com/office/drawing/2014/main" id="{C6B6CB16-B0F1-DD45-9CAE-04AB81C50667}"/>
                </a:ext>
              </a:extLst>
            </p:cNvPr>
            <p:cNvSpPr/>
            <p:nvPr/>
          </p:nvSpPr>
          <p:spPr>
            <a:xfrm rot="16200000" flipH="1">
              <a:off x="8877258" y="-738744"/>
              <a:ext cx="864000" cy="5760000"/>
            </a:xfrm>
            <a:prstGeom prst="round2SameRect">
              <a:avLst>
                <a:gd name="adj1" fmla="val 50000"/>
                <a:gd name="adj2" fmla="val 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a:endParaRPr>
            </a:p>
          </p:txBody>
        </p:sp>
        <p:sp>
          <p:nvSpPr>
            <p:cNvPr id="15" name="Rectangle 14">
              <a:extLst>
                <a:ext uri="{FF2B5EF4-FFF2-40B4-BE49-F238E27FC236}">
                  <a16:creationId xmlns:a16="http://schemas.microsoft.com/office/drawing/2014/main" id="{1368A1B6-DFAE-F244-8296-C1F1E633C74A}"/>
                </a:ext>
              </a:extLst>
            </p:cNvPr>
            <p:cNvSpPr/>
            <p:nvPr/>
          </p:nvSpPr>
          <p:spPr>
            <a:xfrm flipH="1">
              <a:off x="7405414" y="1817899"/>
              <a:ext cx="4343556" cy="530915"/>
            </a:xfrm>
            <a:prstGeom prst="rect">
              <a:avLst/>
            </a:prstGeom>
          </p:spPr>
          <p:txBody>
            <a:bodyPr wrap="square">
              <a:spAutoFit/>
            </a:bodyPr>
            <a:lstStyle/>
            <a:p>
              <a:pPr defTabSz="914377">
                <a:defRPr/>
              </a:pPr>
              <a:r>
                <a:rPr lang="en-GB" sz="2000" dirty="0">
                  <a:solidFill>
                    <a:srgbClr val="FFFFFF"/>
                  </a:solidFill>
                </a:rPr>
                <a:t>Increased speed to market through greater agility, innovation and organisational effectiveness.</a:t>
              </a:r>
            </a:p>
          </p:txBody>
        </p:sp>
        <p:sp>
          <p:nvSpPr>
            <p:cNvPr id="16" name="Oval 15">
              <a:extLst>
                <a:ext uri="{FF2B5EF4-FFF2-40B4-BE49-F238E27FC236}">
                  <a16:creationId xmlns:a16="http://schemas.microsoft.com/office/drawing/2014/main" id="{957BE0D3-9687-874B-A7E1-558E6F5DA11F}"/>
                </a:ext>
              </a:extLst>
            </p:cNvPr>
            <p:cNvSpPr>
              <a:spLocks noChangeAspect="1"/>
            </p:cNvSpPr>
            <p:nvPr/>
          </p:nvSpPr>
          <p:spPr>
            <a:xfrm flipH="1">
              <a:off x="6518425" y="1781256"/>
              <a:ext cx="720000" cy="720000"/>
            </a:xfrm>
            <a:prstGeom prst="ellipse">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pic>
          <p:nvPicPr>
            <p:cNvPr id="43" name="Graphic 42">
              <a:extLst>
                <a:ext uri="{FF2B5EF4-FFF2-40B4-BE49-F238E27FC236}">
                  <a16:creationId xmlns:a16="http://schemas.microsoft.com/office/drawing/2014/main" id="{06C10A62-9863-F546-9C4E-111360243B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2425" y="1925256"/>
              <a:ext cx="432000" cy="432000"/>
            </a:xfrm>
            <a:prstGeom prst="rect">
              <a:avLst/>
            </a:prstGeom>
          </p:spPr>
        </p:pic>
      </p:grpSp>
      <p:grpSp>
        <p:nvGrpSpPr>
          <p:cNvPr id="46" name="Group 45">
            <a:extLst>
              <a:ext uri="{FF2B5EF4-FFF2-40B4-BE49-F238E27FC236}">
                <a16:creationId xmlns:a16="http://schemas.microsoft.com/office/drawing/2014/main" id="{CFE6B752-BD96-314A-B0A5-DE7A5A0E9CA1}"/>
              </a:ext>
            </a:extLst>
          </p:cNvPr>
          <p:cNvGrpSpPr/>
          <p:nvPr/>
        </p:nvGrpSpPr>
        <p:grpSpPr>
          <a:xfrm>
            <a:off x="8576000" y="755651"/>
            <a:ext cx="7680000" cy="1152000"/>
            <a:chOff x="6426403" y="566738"/>
            <a:chExt cx="5760000" cy="864000"/>
          </a:xfrm>
        </p:grpSpPr>
        <p:sp>
          <p:nvSpPr>
            <p:cNvPr id="11" name="Rectangle: Top Corners Rounded 7">
              <a:extLst>
                <a:ext uri="{FF2B5EF4-FFF2-40B4-BE49-F238E27FC236}">
                  <a16:creationId xmlns:a16="http://schemas.microsoft.com/office/drawing/2014/main" id="{630DC558-E824-934B-BFF4-4B0967E5AB42}"/>
                </a:ext>
              </a:extLst>
            </p:cNvPr>
            <p:cNvSpPr/>
            <p:nvPr/>
          </p:nvSpPr>
          <p:spPr>
            <a:xfrm rot="16200000" flipH="1">
              <a:off x="8874403" y="-1881262"/>
              <a:ext cx="864000" cy="5760000"/>
            </a:xfrm>
            <a:prstGeom prst="round2SameRect">
              <a:avLst>
                <a:gd name="adj1" fmla="val 50000"/>
                <a:gd name="adj2" fmla="val 0"/>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12" name="Rectangle 11">
              <a:extLst>
                <a:ext uri="{FF2B5EF4-FFF2-40B4-BE49-F238E27FC236}">
                  <a16:creationId xmlns:a16="http://schemas.microsoft.com/office/drawing/2014/main" id="{43CA3E00-6844-A843-A4E2-DB42A62840CB}"/>
                </a:ext>
              </a:extLst>
            </p:cNvPr>
            <p:cNvSpPr/>
            <p:nvPr/>
          </p:nvSpPr>
          <p:spPr>
            <a:xfrm flipH="1">
              <a:off x="7405413" y="721739"/>
              <a:ext cx="4343556" cy="530915"/>
            </a:xfrm>
            <a:prstGeom prst="rect">
              <a:avLst/>
            </a:prstGeom>
          </p:spPr>
          <p:txBody>
            <a:bodyPr wrap="square">
              <a:spAutoFit/>
            </a:bodyPr>
            <a:lstStyle/>
            <a:p>
              <a:pPr defTabSz="914377">
                <a:defRPr/>
              </a:pPr>
              <a:r>
                <a:rPr lang="en-GB" sz="2000" dirty="0">
                  <a:solidFill>
                    <a:srgbClr val="FFFFFF"/>
                  </a:solidFill>
                </a:rPr>
                <a:t>A more customer focused operating model with clearer accountability for customer outcomes </a:t>
              </a:r>
            </a:p>
          </p:txBody>
        </p:sp>
        <p:sp>
          <p:nvSpPr>
            <p:cNvPr id="13" name="Oval 12">
              <a:extLst>
                <a:ext uri="{FF2B5EF4-FFF2-40B4-BE49-F238E27FC236}">
                  <a16:creationId xmlns:a16="http://schemas.microsoft.com/office/drawing/2014/main" id="{3D0C3E66-76B3-044D-AB6A-38D21B2ECBBC}"/>
                </a:ext>
              </a:extLst>
            </p:cNvPr>
            <p:cNvSpPr>
              <a:spLocks noChangeAspect="1"/>
            </p:cNvSpPr>
            <p:nvPr/>
          </p:nvSpPr>
          <p:spPr>
            <a:xfrm flipH="1">
              <a:off x="6518425" y="638738"/>
              <a:ext cx="720000" cy="720000"/>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pic>
          <p:nvPicPr>
            <p:cNvPr id="45" name="Graphic 44">
              <a:extLst>
                <a:ext uri="{FF2B5EF4-FFF2-40B4-BE49-F238E27FC236}">
                  <a16:creationId xmlns:a16="http://schemas.microsoft.com/office/drawing/2014/main" id="{DFBA2BA4-CC80-1346-B552-6A6626FA387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2425" y="782738"/>
              <a:ext cx="432000" cy="432000"/>
            </a:xfrm>
            <a:prstGeom prst="rect">
              <a:avLst/>
            </a:prstGeom>
          </p:spPr>
        </p:pic>
      </p:grpSp>
      <p:sp>
        <p:nvSpPr>
          <p:cNvPr id="56" name="TextBox 55">
            <a:extLst>
              <a:ext uri="{FF2B5EF4-FFF2-40B4-BE49-F238E27FC236}">
                <a16:creationId xmlns:a16="http://schemas.microsoft.com/office/drawing/2014/main" id="{77138008-79F9-CE46-B7EC-56AD96B1B59F}"/>
              </a:ext>
            </a:extLst>
          </p:cNvPr>
          <p:cNvSpPr txBox="1"/>
          <p:nvPr/>
        </p:nvSpPr>
        <p:spPr bwMode="gray">
          <a:xfrm>
            <a:off x="10598151" y="7461598"/>
            <a:ext cx="5063067" cy="302058"/>
          </a:xfrm>
          <a:prstGeom prst="rect">
            <a:avLst/>
          </a:prstGeom>
          <a:noFill/>
        </p:spPr>
        <p:txBody>
          <a:bodyPr wrap="square" lIns="0" tIns="48000" rIns="48000" bIns="48000" rtlCol="0">
            <a:spAutoFit/>
          </a:bodyPr>
          <a:lstStyle/>
          <a:p>
            <a:pPr algn="r"/>
            <a:r>
              <a:rPr lang="en-GB" sz="1333" dirty="0"/>
              <a:t>Supported by specific targets: financial, NPS, engagement, agility </a:t>
            </a:r>
          </a:p>
        </p:txBody>
      </p:sp>
      <p:sp>
        <p:nvSpPr>
          <p:cNvPr id="38" name="Freeform 37">
            <a:extLst>
              <a:ext uri="{FF2B5EF4-FFF2-40B4-BE49-F238E27FC236}">
                <a16:creationId xmlns:a16="http://schemas.microsoft.com/office/drawing/2014/main" id="{AEE29ADF-2396-E843-8ADA-FD4877D47850}"/>
              </a:ext>
            </a:extLst>
          </p:cNvPr>
          <p:cNvSpPr/>
          <p:nvPr/>
        </p:nvSpPr>
        <p:spPr>
          <a:xfrm>
            <a:off x="0" y="6011026"/>
            <a:ext cx="10434467" cy="2241900"/>
          </a:xfrm>
          <a:custGeom>
            <a:avLst/>
            <a:gdLst>
              <a:gd name="connsiteX0" fmla="*/ 0 w 7825850"/>
              <a:gd name="connsiteY0" fmla="*/ 0 h 1681425"/>
              <a:gd name="connsiteX1" fmla="*/ 7825850 w 7825850"/>
              <a:gd name="connsiteY1" fmla="*/ 0 h 1681425"/>
              <a:gd name="connsiteX2" fmla="*/ 7715762 w 7825850"/>
              <a:gd name="connsiteY2" fmla="*/ 204257 h 1681425"/>
              <a:gd name="connsiteX3" fmla="*/ 5571247 w 7825850"/>
              <a:gd name="connsiteY3" fmla="*/ 1681425 h 1681425"/>
              <a:gd name="connsiteX4" fmla="*/ 0 w 7825850"/>
              <a:gd name="connsiteY4" fmla="*/ 1661048 h 168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5850" h="1681425">
                <a:moveTo>
                  <a:pt x="0" y="0"/>
                </a:moveTo>
                <a:lnTo>
                  <a:pt x="7825850" y="0"/>
                </a:lnTo>
                <a:lnTo>
                  <a:pt x="7715762" y="204257"/>
                </a:lnTo>
                <a:cubicBezTo>
                  <a:pt x="7254160" y="994454"/>
                  <a:pt x="6548297" y="1681425"/>
                  <a:pt x="5571247" y="1681425"/>
                </a:cubicBezTo>
                <a:lnTo>
                  <a:pt x="0" y="1661048"/>
                </a:lnTo>
                <a:close/>
              </a:path>
            </a:pathLst>
          </a:custGeom>
          <a:gradFill flip="none" rotWithShape="1">
            <a:gsLst>
              <a:gs pos="55000">
                <a:schemeClr val="accent1">
                  <a:alpha val="80000"/>
                </a:schemeClr>
              </a:gs>
              <a:gs pos="88000">
                <a:schemeClr val="accent1">
                  <a:alpha val="0"/>
                </a:schemeClr>
              </a:gs>
            </a:gsLst>
            <a:lin ang="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Title 1">
            <a:extLst>
              <a:ext uri="{FF2B5EF4-FFF2-40B4-BE49-F238E27FC236}">
                <a16:creationId xmlns:a16="http://schemas.microsoft.com/office/drawing/2014/main" id="{7B10AE06-143E-1543-992C-2AE83ABB193F}"/>
              </a:ext>
            </a:extLst>
          </p:cNvPr>
          <p:cNvSpPr txBox="1">
            <a:spLocks/>
          </p:cNvSpPr>
          <p:nvPr/>
        </p:nvSpPr>
        <p:spPr>
          <a:xfrm>
            <a:off x="624000" y="704045"/>
            <a:ext cx="7063465" cy="1343571"/>
          </a:xfrm>
          <a:prstGeom prst="rect">
            <a:avLst/>
          </a:prstGeom>
        </p:spPr>
        <p:txBody>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4533" dirty="0"/>
              <a:t>Transformation outcomes </a:t>
            </a:r>
          </a:p>
          <a:p>
            <a:br>
              <a:rPr lang="en-US" sz="4533" dirty="0"/>
            </a:br>
            <a:endParaRPr lang="en-US" sz="4533" dirty="0"/>
          </a:p>
        </p:txBody>
      </p:sp>
      <p:sp>
        <p:nvSpPr>
          <p:cNvPr id="51" name="Rectangle 50">
            <a:extLst>
              <a:ext uri="{FF2B5EF4-FFF2-40B4-BE49-F238E27FC236}">
                <a16:creationId xmlns:a16="http://schemas.microsoft.com/office/drawing/2014/main" id="{BBC62388-FCD2-B641-A9C2-452952CDD2A7}"/>
              </a:ext>
            </a:extLst>
          </p:cNvPr>
          <p:cNvSpPr/>
          <p:nvPr/>
        </p:nvSpPr>
        <p:spPr>
          <a:xfrm>
            <a:off x="647003" y="6454866"/>
            <a:ext cx="6699012" cy="1354025"/>
          </a:xfrm>
          <a:prstGeom prst="rect">
            <a:avLst/>
          </a:prstGeom>
        </p:spPr>
        <p:txBody>
          <a:bodyPr wrap="square" lIns="0" tIns="0" rIns="0" bIns="0">
            <a:spAutoFit/>
          </a:bodyPr>
          <a:lstStyle/>
          <a:p>
            <a:r>
              <a:rPr lang="en-US" sz="2400" b="1" dirty="0">
                <a:solidFill>
                  <a:schemeClr val="bg1"/>
                </a:solidFill>
              </a:rPr>
              <a:t>Ambition</a:t>
            </a:r>
          </a:p>
          <a:p>
            <a:r>
              <a:rPr lang="en-US" sz="2133" b="1" dirty="0">
                <a:solidFill>
                  <a:schemeClr val="bg1"/>
                </a:solidFill>
              </a:rPr>
              <a:t>Get back to profitable growth by leading innovation in the industry and creating a customer &amp; product centric </a:t>
            </a:r>
            <a:r>
              <a:rPr lang="en-US" sz="2133" b="1" dirty="0" err="1">
                <a:solidFill>
                  <a:schemeClr val="bg1"/>
                </a:solidFill>
              </a:rPr>
              <a:t>organisation</a:t>
            </a:r>
            <a:r>
              <a:rPr lang="en-US" sz="2133" b="1" dirty="0">
                <a:solidFill>
                  <a:schemeClr val="bg1"/>
                </a:solidFill>
              </a:rPr>
              <a:t> that is fit, agile and innovative  </a:t>
            </a:r>
          </a:p>
        </p:txBody>
      </p:sp>
      <p:grpSp>
        <p:nvGrpSpPr>
          <p:cNvPr id="50" name="Group 49">
            <a:extLst>
              <a:ext uri="{FF2B5EF4-FFF2-40B4-BE49-F238E27FC236}">
                <a16:creationId xmlns:a16="http://schemas.microsoft.com/office/drawing/2014/main" id="{77F5E085-7A5D-A642-ACB3-6074C6E75BA6}"/>
              </a:ext>
            </a:extLst>
          </p:cNvPr>
          <p:cNvGrpSpPr/>
          <p:nvPr/>
        </p:nvGrpSpPr>
        <p:grpSpPr>
          <a:xfrm>
            <a:off x="8582351" y="6090435"/>
            <a:ext cx="7680000" cy="1152000"/>
            <a:chOff x="6436763" y="5094302"/>
            <a:chExt cx="5760000" cy="864000"/>
          </a:xfrm>
        </p:grpSpPr>
        <p:sp>
          <p:nvSpPr>
            <p:cNvPr id="27" name="Rectangle: Top Corners Rounded 7">
              <a:extLst>
                <a:ext uri="{FF2B5EF4-FFF2-40B4-BE49-F238E27FC236}">
                  <a16:creationId xmlns:a16="http://schemas.microsoft.com/office/drawing/2014/main" id="{B5C8DA99-E98C-5A4A-B2A0-871555D75AF5}"/>
                </a:ext>
              </a:extLst>
            </p:cNvPr>
            <p:cNvSpPr/>
            <p:nvPr/>
          </p:nvSpPr>
          <p:spPr>
            <a:xfrm rot="16200000" flipH="1">
              <a:off x="8884763" y="2646302"/>
              <a:ext cx="864000" cy="5760000"/>
            </a:xfrm>
            <a:prstGeom prst="round2SameRect">
              <a:avLst>
                <a:gd name="adj1" fmla="val 50000"/>
                <a:gd name="adj2" fmla="val 0"/>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sp>
          <p:nvSpPr>
            <p:cNvPr id="28" name="Rectangle 27">
              <a:extLst>
                <a:ext uri="{FF2B5EF4-FFF2-40B4-BE49-F238E27FC236}">
                  <a16:creationId xmlns:a16="http://schemas.microsoft.com/office/drawing/2014/main" id="{D8F48E9E-8F1F-B54B-8501-78B1E6D88436}"/>
                </a:ext>
              </a:extLst>
            </p:cNvPr>
            <p:cNvSpPr/>
            <p:nvPr/>
          </p:nvSpPr>
          <p:spPr>
            <a:xfrm flipH="1">
              <a:off x="7413952" y="5337012"/>
              <a:ext cx="4337759" cy="300083"/>
            </a:xfrm>
            <a:prstGeom prst="rect">
              <a:avLst/>
            </a:prstGeom>
          </p:spPr>
          <p:txBody>
            <a:bodyPr wrap="square">
              <a:spAutoFit/>
            </a:bodyPr>
            <a:lstStyle/>
            <a:p>
              <a:pPr defTabSz="914377">
                <a:defRPr/>
              </a:pPr>
              <a:r>
                <a:rPr lang="en-GB" sz="2000" dirty="0">
                  <a:solidFill>
                    <a:srgbClr val="FFFFFF"/>
                  </a:solidFill>
                </a:rPr>
                <a:t>Improved operational efficiency</a:t>
              </a:r>
            </a:p>
          </p:txBody>
        </p:sp>
        <p:sp>
          <p:nvSpPr>
            <p:cNvPr id="29" name="Oval 28">
              <a:extLst>
                <a:ext uri="{FF2B5EF4-FFF2-40B4-BE49-F238E27FC236}">
                  <a16:creationId xmlns:a16="http://schemas.microsoft.com/office/drawing/2014/main" id="{6E7334FB-ECF1-C94E-90B3-AC8568C72AF4}"/>
                </a:ext>
              </a:extLst>
            </p:cNvPr>
            <p:cNvSpPr>
              <a:spLocks noChangeAspect="1"/>
            </p:cNvSpPr>
            <p:nvPr/>
          </p:nvSpPr>
          <p:spPr>
            <a:xfrm flipH="1">
              <a:off x="6518425" y="5193012"/>
              <a:ext cx="720000" cy="720000"/>
            </a:xfrm>
            <a:prstGeom prst="ellipse">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Arial" panose="020B0604020202020204"/>
              </a:endParaRPr>
            </a:p>
          </p:txBody>
        </p:sp>
        <p:pic>
          <p:nvPicPr>
            <p:cNvPr id="37" name="Graphic 36">
              <a:extLst>
                <a:ext uri="{FF2B5EF4-FFF2-40B4-BE49-F238E27FC236}">
                  <a16:creationId xmlns:a16="http://schemas.microsoft.com/office/drawing/2014/main" id="{7224FD88-CEEC-5348-8B40-938E315D7AB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62425" y="5337012"/>
              <a:ext cx="432000" cy="432000"/>
            </a:xfrm>
            <a:prstGeom prst="rect">
              <a:avLst/>
            </a:prstGeom>
          </p:spPr>
        </p:pic>
      </p:grpSp>
      <p:sp>
        <p:nvSpPr>
          <p:cNvPr id="34" name="Footer Placeholder 3">
            <a:extLst>
              <a:ext uri="{FF2B5EF4-FFF2-40B4-BE49-F238E27FC236}">
                <a16:creationId xmlns:a16="http://schemas.microsoft.com/office/drawing/2014/main" id="{625564A2-1D58-469E-8670-0884048CCE3C}"/>
              </a:ext>
            </a:extLst>
          </p:cNvPr>
          <p:cNvSpPr>
            <a:spLocks noGrp="1"/>
          </p:cNvSpPr>
          <p:nvPr>
            <p:ph type="ftr" sz="quarter" idx="11"/>
          </p:nvPr>
        </p:nvSpPr>
        <p:spPr>
          <a:xfrm>
            <a:off x="2987749" y="8540157"/>
            <a:ext cx="8152833" cy="288000"/>
          </a:xfrm>
        </p:spPr>
        <p:txBody>
          <a:bodyPr/>
          <a:lstStyle/>
          <a:p>
            <a:r>
              <a:rPr lang="en-GB" dirty="0"/>
              <a:t>Private and confidential     </a:t>
            </a:r>
            <a:r>
              <a:rPr lang="en-US" dirty="0"/>
              <a:t>FY21 HR Strategy &amp; Dominant Goal</a:t>
            </a:r>
            <a:endParaRPr lang="en-GB" dirty="0"/>
          </a:p>
        </p:txBody>
      </p:sp>
    </p:spTree>
    <p:extLst>
      <p:ext uri="{BB962C8B-B14F-4D97-AF65-F5344CB8AC3E}">
        <p14:creationId xmlns:p14="http://schemas.microsoft.com/office/powerpoint/2010/main" val="23942469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7396C46-4945-433B-B089-66988784F39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13730" y="0"/>
            <a:ext cx="16242270" cy="9144000"/>
          </a:xfrm>
          <a:prstGeom prst="rect">
            <a:avLst/>
          </a:prstGeom>
        </p:spPr>
      </p:pic>
      <p:sp>
        <p:nvSpPr>
          <p:cNvPr id="42" name="Rectangle 41">
            <a:extLst>
              <a:ext uri="{FF2B5EF4-FFF2-40B4-BE49-F238E27FC236}">
                <a16:creationId xmlns:a16="http://schemas.microsoft.com/office/drawing/2014/main" id="{7A7B59F4-798A-437B-BE48-6F70FC507F47}"/>
              </a:ext>
            </a:extLst>
          </p:cNvPr>
          <p:cNvSpPr/>
          <p:nvPr/>
        </p:nvSpPr>
        <p:spPr>
          <a:xfrm>
            <a:off x="-17968" y="-1"/>
            <a:ext cx="8152833" cy="9144000"/>
          </a:xfrm>
          <a:prstGeom prst="rect">
            <a:avLst/>
          </a:prstGeom>
          <a:solidFill>
            <a:schemeClr val="accent1">
              <a:alpha val="6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ate Placeholder 3">
            <a:extLst>
              <a:ext uri="{FF2B5EF4-FFF2-40B4-BE49-F238E27FC236}">
                <a16:creationId xmlns:a16="http://schemas.microsoft.com/office/drawing/2014/main" id="{10AF1A19-48D6-4334-A1E0-0AD57F302990}"/>
              </a:ext>
            </a:extLst>
          </p:cNvPr>
          <p:cNvSpPr txBox="1">
            <a:spLocks/>
          </p:cNvSpPr>
          <p:nvPr/>
        </p:nvSpPr>
        <p:spPr>
          <a:xfrm>
            <a:off x="1992255" y="8540157"/>
            <a:ext cx="960000" cy="288000"/>
          </a:xfrm>
          <a:prstGeom prst="rect">
            <a:avLst/>
          </a:prstGeom>
        </p:spPr>
        <p:txBody>
          <a:bodyPr vert="horz" lIns="0" tIns="0" rIns="0" bIns="0" rtlCol="0" anchor="t" anchorCtr="0">
            <a:noAutofit/>
          </a:bodyPr>
          <a:lstStyle>
            <a:defPPr>
              <a:defRPr lang="en-US"/>
            </a:defPPr>
            <a:lvl1pPr marL="0" algn="l" defTabSz="914400" rtl="0" eaLnBrk="1" latinLnBrk="0" hangingPunct="1">
              <a:defRPr sz="1333"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mtClean="0">
                <a:solidFill>
                  <a:schemeClr val="bg1"/>
                </a:solidFill>
              </a:rPr>
              <a:pPr/>
              <a:t>07/04/2021</a:t>
            </a:fld>
            <a:endParaRPr lang="en-GB">
              <a:solidFill>
                <a:schemeClr val="bg1"/>
              </a:solidFill>
            </a:endParaRPr>
          </a:p>
        </p:txBody>
      </p:sp>
      <p:sp>
        <p:nvSpPr>
          <p:cNvPr id="44" name="TextBox 43">
            <a:extLst>
              <a:ext uri="{FF2B5EF4-FFF2-40B4-BE49-F238E27FC236}">
                <a16:creationId xmlns:a16="http://schemas.microsoft.com/office/drawing/2014/main" id="{8A5BF57D-5463-4B8A-9B3E-D37D84F72205}"/>
              </a:ext>
            </a:extLst>
          </p:cNvPr>
          <p:cNvSpPr txBox="1"/>
          <p:nvPr/>
        </p:nvSpPr>
        <p:spPr>
          <a:xfrm>
            <a:off x="618067" y="8540157"/>
            <a:ext cx="2540000" cy="288000"/>
          </a:xfrm>
          <a:prstGeom prst="rect">
            <a:avLst/>
          </a:prstGeom>
          <a:noFill/>
        </p:spPr>
        <p:txBody>
          <a:bodyPr wrap="square" lIns="0" tIns="0" rIns="0" bIns="0" numCol="1" spcCol="151200" rtlCol="0">
            <a:noAutofit/>
          </a:bodyPr>
          <a:lstStyle/>
          <a:p>
            <a:fld id="{EF540DAE-C9AD-4AB7-834A-30F15928ADCF}" type="slidenum">
              <a:rPr lang="en-GB" sz="1333" smtClean="0">
                <a:solidFill>
                  <a:schemeClr val="bg1"/>
                </a:solidFill>
              </a:rPr>
              <a:pPr/>
              <a:t>9</a:t>
            </a:fld>
            <a:r>
              <a:rPr lang="en-GB" sz="1333" dirty="0">
                <a:solidFill>
                  <a:schemeClr val="bg1"/>
                </a:solidFill>
              </a:rPr>
              <a:t>    </a:t>
            </a:r>
            <a:r>
              <a:rPr lang="en-GB" sz="1333" baseline="0" dirty="0">
                <a:solidFill>
                  <a:schemeClr val="bg1"/>
                </a:solidFill>
              </a:rPr>
              <a:t> </a:t>
            </a:r>
            <a:r>
              <a:rPr lang="en-GB" sz="1333" dirty="0">
                <a:solidFill>
                  <a:schemeClr val="bg1"/>
                </a:solidFill>
              </a:rPr>
              <a:t>© Experian</a:t>
            </a:r>
          </a:p>
        </p:txBody>
      </p:sp>
      <p:pic>
        <p:nvPicPr>
          <p:cNvPr id="45" name="Picture 44">
            <a:extLst>
              <a:ext uri="{FF2B5EF4-FFF2-40B4-BE49-F238E27FC236}">
                <a16:creationId xmlns:a16="http://schemas.microsoft.com/office/drawing/2014/main" id="{F1B7F5A4-0440-47A0-8282-B89BA5D67750}"/>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3671556" y="8210676"/>
            <a:ext cx="2101845" cy="686585"/>
          </a:xfrm>
          <a:prstGeom prst="rect">
            <a:avLst/>
          </a:prstGeom>
        </p:spPr>
      </p:pic>
      <p:graphicFrame>
        <p:nvGraphicFramePr>
          <p:cNvPr id="7" name="Object 6" hidden="1">
            <a:extLst>
              <a:ext uri="{FF2B5EF4-FFF2-40B4-BE49-F238E27FC236}">
                <a16:creationId xmlns:a16="http://schemas.microsoft.com/office/drawing/2014/main" id="{1E19F948-C6DA-424F-9998-3A0FF1DB4E8F}"/>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56321" name="think-cell Slide" r:id="rId8" imgW="270" imgH="270" progId="TCLayout.ActiveDocument.1">
                  <p:embed/>
                </p:oleObj>
              </mc:Choice>
              <mc:Fallback>
                <p:oleObj name="think-cell Slide" r:id="rId8" imgW="270" imgH="270" progId="TCLayout.ActiveDocument.1">
                  <p:embed/>
                  <p:pic>
                    <p:nvPicPr>
                      <p:cNvPr id="7" name="Object 6" hidden="1">
                        <a:extLst>
                          <a:ext uri="{FF2B5EF4-FFF2-40B4-BE49-F238E27FC236}">
                            <a16:creationId xmlns:a16="http://schemas.microsoft.com/office/drawing/2014/main" id="{1E19F948-C6DA-424F-9998-3A0FF1DB4E8F}"/>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2DAC114-0A0B-483A-8D1B-6CD091574491}"/>
              </a:ext>
            </a:extLst>
          </p:cNvPr>
          <p:cNvSpPr/>
          <p:nvPr>
            <p:custDataLst>
              <p:tags r:id="rId3"/>
            </p:custDataLst>
          </p:nvPr>
        </p:nvSpPr>
        <p:spPr>
          <a:xfrm>
            <a:off x="0" y="0"/>
            <a:ext cx="211667" cy="2116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4533"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F5998CAC-26D2-4AC1-940C-67AFC039E726}"/>
              </a:ext>
            </a:extLst>
          </p:cNvPr>
          <p:cNvSpPr>
            <a:spLocks noGrp="1"/>
          </p:cNvSpPr>
          <p:nvPr>
            <p:ph type="title"/>
          </p:nvPr>
        </p:nvSpPr>
        <p:spPr>
          <a:xfrm>
            <a:off x="618067" y="2091933"/>
            <a:ext cx="7334139" cy="1343571"/>
          </a:xfrm>
        </p:spPr>
        <p:txBody>
          <a:bodyPr/>
          <a:lstStyle/>
          <a:p>
            <a:r>
              <a:rPr lang="en-US" dirty="0">
                <a:solidFill>
                  <a:schemeClr val="bg1"/>
                </a:solidFill>
              </a:rPr>
              <a:t>Our customers tell us we must be more responsive to their needs.</a:t>
            </a:r>
            <a:endParaRPr lang="en-US" dirty="0">
              <a:solidFill>
                <a:schemeClr val="bg1"/>
              </a:solidFill>
              <a:effectLst/>
            </a:endParaRPr>
          </a:p>
        </p:txBody>
      </p:sp>
      <p:sp>
        <p:nvSpPr>
          <p:cNvPr id="17" name="Title 4">
            <a:extLst>
              <a:ext uri="{FF2B5EF4-FFF2-40B4-BE49-F238E27FC236}">
                <a16:creationId xmlns:a16="http://schemas.microsoft.com/office/drawing/2014/main" id="{0282E0CB-5A29-4044-AE92-E75AD73EA0D6}"/>
              </a:ext>
            </a:extLst>
          </p:cNvPr>
          <p:cNvSpPr txBox="1">
            <a:spLocks/>
          </p:cNvSpPr>
          <p:nvPr/>
        </p:nvSpPr>
        <p:spPr>
          <a:xfrm>
            <a:off x="0" y="1"/>
            <a:ext cx="16256000" cy="389468"/>
          </a:xfrm>
          <a:prstGeom prst="rect">
            <a:avLst/>
          </a:prstGeom>
          <a:solidFill>
            <a:schemeClr val="tx1"/>
          </a:solidFill>
        </p:spPr>
        <p:txBody>
          <a:bodyPr vert="horz" lIns="0" tIns="0" rIns="0" bIns="0" rtlCol="0" anchor="ctr" anchorCtr="0">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lnSpc>
                <a:spcPct val="100000"/>
              </a:lnSpc>
            </a:pPr>
            <a:r>
              <a:rPr lang="en-GB" sz="1600" dirty="0">
                <a:solidFill>
                  <a:schemeClr val="bg1"/>
                </a:solidFill>
              </a:rPr>
              <a:t>TRANSFORMATION</a:t>
            </a:r>
            <a:endParaRPr lang="en-US" sz="1600" dirty="0">
              <a:solidFill>
                <a:schemeClr val="bg1"/>
              </a:solidFill>
            </a:endParaRPr>
          </a:p>
        </p:txBody>
      </p:sp>
      <p:sp>
        <p:nvSpPr>
          <p:cNvPr id="19" name="Footer Placeholder 4">
            <a:extLst>
              <a:ext uri="{FF2B5EF4-FFF2-40B4-BE49-F238E27FC236}">
                <a16:creationId xmlns:a16="http://schemas.microsoft.com/office/drawing/2014/main" id="{AA8DFA10-B17E-4CB7-9DD4-5C58AAE62B1C}"/>
              </a:ext>
            </a:extLst>
          </p:cNvPr>
          <p:cNvSpPr>
            <a:spLocks noGrp="1"/>
          </p:cNvSpPr>
          <p:nvPr>
            <p:ph type="ftr" sz="quarter" idx="3"/>
          </p:nvPr>
        </p:nvSpPr>
        <p:spPr>
          <a:xfrm>
            <a:off x="2987749" y="8540157"/>
            <a:ext cx="8152833" cy="288000"/>
          </a:xfrm>
        </p:spPr>
        <p:txBody>
          <a:bodyPr/>
          <a:lstStyle/>
          <a:p>
            <a:r>
              <a:rPr lang="en-GB" dirty="0">
                <a:solidFill>
                  <a:schemeClr val="bg1"/>
                </a:solidFill>
              </a:rPr>
              <a:t>Private and confidential     Leadership Group Update</a:t>
            </a:r>
          </a:p>
        </p:txBody>
      </p:sp>
      <p:sp>
        <p:nvSpPr>
          <p:cNvPr id="31" name="Rectangle 30">
            <a:extLst>
              <a:ext uri="{FF2B5EF4-FFF2-40B4-BE49-F238E27FC236}">
                <a16:creationId xmlns:a16="http://schemas.microsoft.com/office/drawing/2014/main" id="{F483CA14-92E4-4126-A3EC-FC63446A75C3}"/>
              </a:ext>
            </a:extLst>
          </p:cNvPr>
          <p:cNvSpPr/>
          <p:nvPr/>
        </p:nvSpPr>
        <p:spPr>
          <a:xfrm>
            <a:off x="572330" y="4969595"/>
            <a:ext cx="8139102" cy="2677656"/>
          </a:xfrm>
          <a:prstGeom prst="rect">
            <a:avLst/>
          </a:prstGeom>
        </p:spPr>
        <p:txBody>
          <a:bodyPr wrap="square">
            <a:spAutoFit/>
          </a:bodyPr>
          <a:lstStyle/>
          <a:p>
            <a:r>
              <a:rPr lang="en-GB" sz="4200" b="1" dirty="0">
                <a:solidFill>
                  <a:schemeClr val="bg1"/>
                </a:solidFill>
                <a:effectLst/>
              </a:rPr>
              <a:t>A</a:t>
            </a:r>
            <a:r>
              <a:rPr lang="en-US" sz="4200" b="1" dirty="0" err="1">
                <a:solidFill>
                  <a:schemeClr val="bg1"/>
                </a:solidFill>
                <a:effectLst/>
              </a:rPr>
              <a:t>nd</a:t>
            </a:r>
            <a:r>
              <a:rPr lang="en-US" sz="4200" b="1" dirty="0">
                <a:solidFill>
                  <a:schemeClr val="bg1"/>
                </a:solidFill>
                <a:effectLst/>
              </a:rPr>
              <a:t> you want work in</a:t>
            </a:r>
            <a:r>
              <a:rPr lang="en-US" sz="4200" b="1" dirty="0">
                <a:solidFill>
                  <a:schemeClr val="bg1"/>
                </a:solidFill>
              </a:rPr>
              <a:t> a business that is agile, efficient and delivers great results for its customers.</a:t>
            </a:r>
            <a:endParaRPr lang="en-US" sz="4200" b="1" dirty="0">
              <a:solidFill>
                <a:schemeClr val="bg1"/>
              </a:solidFill>
              <a:effectLst/>
            </a:endParaRPr>
          </a:p>
        </p:txBody>
      </p:sp>
    </p:spTree>
    <p:extLst>
      <p:ext uri="{BB962C8B-B14F-4D97-AF65-F5344CB8AC3E}">
        <p14:creationId xmlns:p14="http://schemas.microsoft.com/office/powerpoint/2010/main" val="39343758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q.ITbyB3QQ9z1clTJBZPC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q.ITbyB3QQ9z1clTJBZPC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ITbyB3QQ9z1clTJBZPC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q.ITbyB3QQ9z1clTJBZPC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q.ITbyB3QQ9z1clTJBZPC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Experian Brand Colours">
      <a:dk1>
        <a:srgbClr val="63666A"/>
      </a:dk1>
      <a:lt1>
        <a:sysClr val="window" lastClr="FFFFFF"/>
      </a:lt1>
      <a:dk2>
        <a:srgbClr val="000000"/>
      </a:dk2>
      <a:lt2>
        <a:srgbClr val="FFFFFF"/>
      </a:lt2>
      <a:accent1>
        <a:srgbClr val="1D4F91"/>
      </a:accent1>
      <a:accent2>
        <a:srgbClr val="426DA9"/>
      </a:accent2>
      <a:accent3>
        <a:srgbClr val="6D2077"/>
      </a:accent3>
      <a:accent4>
        <a:srgbClr val="AF1685"/>
      </a:accent4>
      <a:accent5>
        <a:srgbClr val="E63888"/>
      </a:accent5>
      <a:accent6>
        <a:srgbClr val="63666A"/>
      </a:accent6>
      <a:hlink>
        <a:srgbClr val="1D4F91"/>
      </a:hlink>
      <a:folHlink>
        <a:srgbClr val="426D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2.xml><?xml version="1.0" encoding="utf-8"?>
<a:theme xmlns:a="http://schemas.openxmlformats.org/drawingml/2006/main" name="1_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7407B7DB049C4AB4EFE36123C5ED90" ma:contentTypeVersion="2" ma:contentTypeDescription="Create a new document." ma:contentTypeScope="" ma:versionID="332eb6bc450cd4ff369933ad222e456c">
  <xsd:schema xmlns:xsd="http://www.w3.org/2001/XMLSchema" xmlns:xs="http://www.w3.org/2001/XMLSchema" xmlns:p="http://schemas.microsoft.com/office/2006/metadata/properties" xmlns:ns2="f2f050e1-c99a-46c2-b8cf-3ea46234d888" targetNamespace="http://schemas.microsoft.com/office/2006/metadata/properties" ma:root="true" ma:fieldsID="81d1c024b6b919076789cb9d6cf8aaf0" ns2:_="">
    <xsd:import namespace="f2f050e1-c99a-46c2-b8cf-3ea46234d88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f050e1-c99a-46c2-b8cf-3ea46234d8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365178-7019-4B03-9464-86F13A00EEF5}">
  <ds:schemaRefs>
    <ds:schemaRef ds:uri="http://schemas.microsoft.com/sharepoint/v3/contenttype/forms"/>
  </ds:schemaRefs>
</ds:datastoreItem>
</file>

<file path=customXml/itemProps2.xml><?xml version="1.0" encoding="utf-8"?>
<ds:datastoreItem xmlns:ds="http://schemas.openxmlformats.org/officeDocument/2006/customXml" ds:itemID="{40E031E0-4F01-417B-A27C-D01556D226A8}">
  <ds:schemaRef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a49e9e20-6beb-49d5-97d2-3f13ed27f79c"/>
    <ds:schemaRef ds:uri="http://purl.org/dc/dcmitype/"/>
    <ds:schemaRef ds:uri="http://purl.org/dc/terms/"/>
    <ds:schemaRef ds:uri="http://schemas.microsoft.com/office/infopath/2007/PartnerControls"/>
    <ds:schemaRef ds:uri="76303d5c-531a-4d71-b759-d592a7950594"/>
    <ds:schemaRef ds:uri="http://purl.org/dc/elements/1.1/"/>
  </ds:schemaRefs>
</ds:datastoreItem>
</file>

<file path=customXml/itemProps3.xml><?xml version="1.0" encoding="utf-8"?>
<ds:datastoreItem xmlns:ds="http://schemas.openxmlformats.org/officeDocument/2006/customXml" ds:itemID="{C43D345C-8605-4BE6-8A86-40E51DCD44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f050e1-c99a-46c2-b8cf-3ea46234d8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93315</TotalTime>
  <Words>2713</Words>
  <Application>Microsoft Office PowerPoint</Application>
  <PresentationFormat>Personalizado</PresentationFormat>
  <Paragraphs>263</Paragraphs>
  <Slides>17</Slides>
  <Notes>15</Notes>
  <HiddenSlides>0</HiddenSlides>
  <MMClips>0</MMClips>
  <ScaleCrop>false</ScaleCrop>
  <HeadingPairs>
    <vt:vector size="4" baseType="variant">
      <vt:variant>
        <vt:lpstr>Tema</vt:lpstr>
      </vt:variant>
      <vt:variant>
        <vt:i4>2</vt:i4>
      </vt:variant>
      <vt:variant>
        <vt:lpstr>Títulos de diapositiva</vt:lpstr>
      </vt:variant>
      <vt:variant>
        <vt:i4>17</vt:i4>
      </vt:variant>
    </vt:vector>
  </HeadingPairs>
  <TitlesOfParts>
    <vt:vector size="19" baseType="lpstr">
      <vt:lpstr>Office Theme</vt:lpstr>
      <vt:lpstr>1_Office Theme</vt:lpstr>
      <vt:lpstr>Presentación de PowerPoint</vt:lpstr>
      <vt:lpstr>We are doing everything to keep you safe and provide support</vt:lpstr>
      <vt:lpstr>We have a significant role to play in the UK economy.</vt:lpstr>
      <vt:lpstr>A call to action</vt:lpstr>
      <vt:lpstr>Your Benefits window  </vt:lpstr>
      <vt:lpstr>New Flatter Structure – UK&amp;I Exec Team Members  </vt:lpstr>
      <vt:lpstr>How will we achieve these goals? </vt:lpstr>
      <vt:lpstr>Presentación de PowerPoint</vt:lpstr>
      <vt:lpstr>Our customers tell us we must be more responsive to their needs.</vt:lpstr>
      <vt:lpstr>Wave A will start to move us towards a model that aligns all the product teams to the product domains</vt:lpstr>
      <vt:lpstr>What you need to know</vt:lpstr>
      <vt:lpstr>Setting ourselves up for success</vt:lpstr>
      <vt:lpstr>Presentación de PowerPoint</vt:lpstr>
      <vt:lpstr>How will it feel?</vt:lpstr>
      <vt:lpstr>In summary</vt:lpstr>
      <vt:lpstr>Ask your questions and tell us how you feel?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Malaga</dc:title>
  <dc:creator>Alisdair Howie</dc:creator>
  <cp:lastModifiedBy>Jackson, Jo</cp:lastModifiedBy>
  <cp:revision>3215</cp:revision>
  <cp:lastPrinted>2019-09-11T12:28:43Z</cp:lastPrinted>
  <dcterms:modified xsi:type="dcterms:W3CDTF">2021-04-07T14:51:39Z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0x0101005D7407B7DB049C4AB4EFE36123C5ED90</vt:lpwstr>
  </property>
</Properties>
</file>